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28"/>
  </p:notesMasterIdLst>
  <p:sldIdLst>
    <p:sldId id="295" r:id="rId2"/>
    <p:sldId id="257" r:id="rId3"/>
    <p:sldId id="259" r:id="rId4"/>
    <p:sldId id="273" r:id="rId5"/>
    <p:sldId id="274" r:id="rId6"/>
    <p:sldId id="260" r:id="rId7"/>
    <p:sldId id="263" r:id="rId8"/>
    <p:sldId id="264" r:id="rId9"/>
    <p:sldId id="277" r:id="rId10"/>
    <p:sldId id="261" r:id="rId11"/>
    <p:sldId id="294" r:id="rId12"/>
    <p:sldId id="289" r:id="rId13"/>
    <p:sldId id="290" r:id="rId14"/>
    <p:sldId id="262" r:id="rId15"/>
    <p:sldId id="267" r:id="rId16"/>
    <p:sldId id="292" r:id="rId17"/>
    <p:sldId id="278" r:id="rId18"/>
    <p:sldId id="279" r:id="rId19"/>
    <p:sldId id="268" r:id="rId20"/>
    <p:sldId id="269" r:id="rId21"/>
    <p:sldId id="283" r:id="rId22"/>
    <p:sldId id="287" r:id="rId23"/>
    <p:sldId id="284" r:id="rId24"/>
    <p:sldId id="272" r:id="rId25"/>
    <p:sldId id="270" r:id="rId26"/>
    <p:sldId id="281" r:id="rId27"/>
  </p:sldIdLst>
  <p:sldSz cx="9144000" cy="6858000" type="screen4x3"/>
  <p:notesSz cx="6858000" cy="91440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0033"/>
    <a:srgbClr val="FF99FF"/>
    <a:srgbClr val="66FFFF"/>
    <a:srgbClr val="CCFFFF"/>
    <a:srgbClr val="0000FF"/>
    <a:srgbClr val="CCFF99"/>
    <a:srgbClr val="FFFF0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88812" autoAdjust="0"/>
  </p:normalViewPr>
  <p:slideViewPr>
    <p:cSldViewPr>
      <p:cViewPr>
        <p:scale>
          <a:sx n="66" d="100"/>
          <a:sy n="66" d="100"/>
        </p:scale>
        <p:origin x="-6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2"/>
    </p:cViewPr>
  </p:sorterViewPr>
  <p:notesViewPr>
    <p:cSldViewPr>
      <p:cViewPr varScale="1">
        <p:scale>
          <a:sx n="30" d="100"/>
          <a:sy n="30" d="100"/>
        </p:scale>
        <p:origin x="-123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nTime" pitchFamily="34" charset="0"/>
              </a:defRPr>
            </a:lvl1pPr>
          </a:lstStyle>
          <a:p>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nTime" pitchFamily="34" charset="0"/>
              </a:defRPr>
            </a:lvl1pPr>
          </a:lstStyle>
          <a:p>
            <a:endParaRPr lang="en-US"/>
          </a:p>
        </p:txBody>
      </p:sp>
      <p:sp>
        <p:nvSpPr>
          <p:cNvPr id="235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nTime" pitchFamily="34" charset="0"/>
              </a:defRPr>
            </a:lvl1pPr>
          </a:lstStyle>
          <a:p>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nTime" pitchFamily="34" charset="0"/>
              </a:defRPr>
            </a:lvl1pPr>
          </a:lstStyle>
          <a:p>
            <a:fld id="{17D13106-725C-4FFC-9A1E-82E915945B9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B531C-E4F6-4204-80F0-549278C5D31D}" type="slidenum">
              <a:rPr lang="en-US"/>
              <a:pPr/>
              <a:t>20</a:t>
            </a:fld>
            <a:endParaRPr 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42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427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54277" name="Rectangle 5"/>
          <p:cNvSpPr>
            <a:spLocks noGrp="1" noChangeArrowheads="1"/>
          </p:cNvSpPr>
          <p:nvPr>
            <p:ph type="ftr" sz="quarter" idx="3"/>
          </p:nvPr>
        </p:nvSpPr>
        <p:spPr/>
        <p:txBody>
          <a:bodyPr/>
          <a:lstStyle>
            <a:lvl1pPr>
              <a:defRPr/>
            </a:lvl1pPr>
          </a:lstStyle>
          <a:p>
            <a:endParaRPr lang="en-US"/>
          </a:p>
        </p:txBody>
      </p:sp>
      <p:sp>
        <p:nvSpPr>
          <p:cNvPr id="54278" name="Rectangle 6"/>
          <p:cNvSpPr>
            <a:spLocks noGrp="1" noChangeArrowheads="1"/>
          </p:cNvSpPr>
          <p:nvPr>
            <p:ph type="sldNum" sz="quarter" idx="4"/>
          </p:nvPr>
        </p:nvSpPr>
        <p:spPr/>
        <p:txBody>
          <a:bodyPr/>
          <a:lstStyle>
            <a:lvl1pPr>
              <a:defRPr/>
            </a:lvl1pPr>
          </a:lstStyle>
          <a:p>
            <a:fld id="{94B0CE6B-BC6F-4E13-AB74-A0A7C3B3787D}" type="slidenum">
              <a:rPr lang="en-US"/>
              <a:pPr/>
              <a:t>‹#›</a:t>
            </a:fld>
            <a:endParaRPr lang="en-US"/>
          </a:p>
        </p:txBody>
      </p:sp>
      <p:sp>
        <p:nvSpPr>
          <p:cNvPr id="54279" name="Rectangle 7"/>
          <p:cNvSpPr>
            <a:spLocks noGrp="1" noChangeArrowheads="1"/>
          </p:cNvSpPr>
          <p:nvPr>
            <p:ph type="dt" sz="quarter" idx="2"/>
          </p:nvPr>
        </p:nvSpPr>
        <p:spPr/>
        <p:txBody>
          <a:bodyPr/>
          <a:lstStyle>
            <a:lvl1pPr>
              <a:defRPr/>
            </a:lvl1pPr>
          </a:lstStyle>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51E252-DC01-45CF-B52D-FF0DCC63418E}"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D873A5-E13F-416E-8128-ADDDB862DFE7}"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a:lstStyle/>
          <a:p>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452D045-6422-4CC5-AE93-C6A1F54DCC11}"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3BFF14E-B037-49DD-AF7D-BE8374368BA6}"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0A608E-C31F-432C-B09A-15709DF9C0EA}"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4DB2D5-AA40-49F3-85BB-C03B2669CD71}"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A9EE8C-2671-4951-8760-D3D3BA0A40BD}"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BB0F88-56D2-4A39-AFF1-2F38186575DA}"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A832F0-6EA3-4AAF-B91A-6E86B0D704F5}"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13BAE4-AFA3-44B7-BB07-CB683A19387C}"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E4B138-3A6F-4124-ACD1-8AC03066ED59}"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DA7FC8-10A2-43E6-9C92-1A6FF9F753D3}"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56A39705-77D2-4A42-9C39-53643751DF7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ransition/>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1.jpeg"/><Relationship Id="rId4" Type="http://schemas.openxmlformats.org/officeDocument/2006/relationships/image" Target="../media/image40.gif"/></Relationships>
</file>

<file path=ppt/slides/_rels/slide2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17.gif"/><Relationship Id="rId1" Type="http://schemas.openxmlformats.org/officeDocument/2006/relationships/slideLayout" Target="../slideLayouts/slideLayout4.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33.gif"/><Relationship Id="rId4" Type="http://schemas.openxmlformats.org/officeDocument/2006/relationships/image" Target="../media/image50.gif"/></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53.gif"/><Relationship Id="rId4" Type="http://schemas.openxmlformats.org/officeDocument/2006/relationships/image" Target="../media/image52.gif"/></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56.gif"/></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9.png"/><Relationship Id="rId2" Type="http://schemas.openxmlformats.org/officeDocument/2006/relationships/slideLayout" Target="../slideLayouts/slideLayout13.xml"/><Relationship Id="rId1" Type="http://schemas.openxmlformats.org/officeDocument/2006/relationships/audio" Target="file:///D:\Library\Bai%20Giang%20dien%20tu\Giao%20An%20dien%20tu\THCS\An%20Bang%20-%20Vinh%20An\GA%20Toan\Noi%20vong%20tay%20lon%20(Trinh%20Cong%20Son).mp3" TargetMode="External"/><Relationship Id="rId6" Type="http://schemas.openxmlformats.org/officeDocument/2006/relationships/image" Target="../media/image13.gif"/><Relationship Id="rId5" Type="http://schemas.openxmlformats.org/officeDocument/2006/relationships/image" Target="../media/image58.jpe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4.jpe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37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19</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Tại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sao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có</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gió</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FDC0"/>
        </a:solidFill>
        <a:effectLst/>
      </p:bgPr>
    </p:bg>
    <p:spTree>
      <p:nvGrpSpPr>
        <p:cNvPr id="1" name=""/>
        <p:cNvGrpSpPr/>
        <p:nvPr/>
      </p:nvGrpSpPr>
      <p:grpSpPr>
        <a:xfrm>
          <a:off x="0" y="0"/>
          <a:ext cx="0" cy="0"/>
          <a:chOff x="0" y="0"/>
          <a:chExt cx="0" cy="0"/>
        </a:xfrm>
      </p:grpSpPr>
      <p:pic>
        <p:nvPicPr>
          <p:cNvPr id="15366" name="Picture 103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4338" name="Rectangle 2"/>
          <p:cNvSpPr>
            <a:spLocks noChangeArrowheads="1"/>
          </p:cNvSpPr>
          <p:nvPr/>
        </p:nvSpPr>
        <p:spPr bwMode="auto">
          <a:xfrm>
            <a:off x="1143000" y="2590800"/>
            <a:ext cx="2743200" cy="1676400"/>
          </a:xfrm>
          <a:prstGeom prst="rect">
            <a:avLst/>
          </a:prstGeom>
          <a:noFill/>
          <a:ln w="9525">
            <a:noFill/>
            <a:miter lim="800000"/>
            <a:headEnd/>
            <a:tailEnd/>
          </a:ln>
          <a:effectLst/>
        </p:spPr>
        <p:txBody>
          <a:bodyPr wrap="none" anchor="ctr"/>
          <a:lstStyle/>
          <a:p>
            <a:r>
              <a:rPr lang="en-US" sz="2800">
                <a:solidFill>
                  <a:schemeClr val="bg2"/>
                </a:solidFill>
                <a:latin typeface=".VnTime" pitchFamily="34" charset="0"/>
              </a:rPr>
              <a:t>.</a:t>
            </a:r>
          </a:p>
        </p:txBody>
      </p:sp>
      <p:sp>
        <p:nvSpPr>
          <p:cNvPr id="14340" name="Rectangle 4"/>
          <p:cNvSpPr>
            <a:spLocks noChangeArrowheads="1"/>
          </p:cNvSpPr>
          <p:nvPr/>
        </p:nvSpPr>
        <p:spPr bwMode="auto">
          <a:xfrm>
            <a:off x="1295400" y="3962400"/>
            <a:ext cx="4114800" cy="1905000"/>
          </a:xfrm>
          <a:prstGeom prst="rect">
            <a:avLst/>
          </a:prstGeom>
          <a:noFill/>
          <a:ln w="9525">
            <a:noFill/>
            <a:miter lim="800000"/>
            <a:headEnd/>
            <a:tailEnd/>
          </a:ln>
          <a:effectLst/>
        </p:spPr>
        <p:txBody>
          <a:bodyPr wrap="none" anchor="ctr"/>
          <a:lstStyle/>
          <a:p>
            <a:endParaRPr lang="en-US" sz="2800">
              <a:solidFill>
                <a:schemeClr val="bg2"/>
              </a:solidFill>
              <a:latin typeface=".VnTime" pitchFamily="34" charset="0"/>
            </a:endParaRPr>
          </a:p>
        </p:txBody>
      </p:sp>
      <p:sp>
        <p:nvSpPr>
          <p:cNvPr id="15371" name="Rectangle 1035"/>
          <p:cNvSpPr>
            <a:spLocks noGrp="1" noChangeArrowheads="1"/>
          </p:cNvSpPr>
          <p:nvPr>
            <p:ph type="ctrTitle"/>
          </p:nvPr>
        </p:nvSpPr>
        <p:spPr>
          <a:xfrm>
            <a:off x="2819400" y="1219200"/>
            <a:ext cx="3505200" cy="304800"/>
          </a:xfrm>
        </p:spPr>
        <p:txBody>
          <a:bodyPr/>
          <a:lstStyle/>
          <a:p>
            <a:r>
              <a:rPr lang="en-US" sz="3600" b="1" i="1" u="sng">
                <a:solidFill>
                  <a:srgbClr val="FF3300"/>
                </a:solidFill>
                <a:latin typeface="Times New Roman" pitchFamily="18" charset="0"/>
              </a:rPr>
              <a:t>Hoạt động 2:</a:t>
            </a:r>
          </a:p>
        </p:txBody>
      </p:sp>
      <p:sp>
        <p:nvSpPr>
          <p:cNvPr id="15372" name="Rectangle 1036"/>
          <p:cNvSpPr>
            <a:spLocks noGrp="1" noChangeArrowheads="1"/>
          </p:cNvSpPr>
          <p:nvPr>
            <p:ph type="subTitle" idx="1"/>
          </p:nvPr>
        </p:nvSpPr>
        <p:spPr>
          <a:xfrm>
            <a:off x="1143000" y="1600200"/>
            <a:ext cx="6400800" cy="762000"/>
          </a:xfrm>
        </p:spPr>
        <p:txBody>
          <a:bodyPr/>
          <a:lstStyle/>
          <a:p>
            <a:r>
              <a:rPr lang="en-US" sz="4400">
                <a:solidFill>
                  <a:srgbClr val="990099"/>
                </a:solidFill>
              </a:rPr>
              <a:t>Nguyên nhân gây ra gió</a:t>
            </a:r>
          </a:p>
        </p:txBody>
      </p:sp>
      <p:sp>
        <p:nvSpPr>
          <p:cNvPr id="15374" name="Rectangle 1038"/>
          <p:cNvSpPr>
            <a:spLocks noChangeArrowheads="1"/>
          </p:cNvSpPr>
          <p:nvPr/>
        </p:nvSpPr>
        <p:spPr bwMode="auto">
          <a:xfrm>
            <a:off x="4419600" y="2133600"/>
            <a:ext cx="2514600" cy="838200"/>
          </a:xfrm>
          <a:prstGeom prst="rect">
            <a:avLst/>
          </a:prstGeom>
          <a:noFill/>
          <a:ln w="9525">
            <a:noFill/>
            <a:miter lim="800000"/>
            <a:headEnd/>
            <a:tailEnd/>
          </a:ln>
          <a:effectLst/>
        </p:spPr>
        <p:txBody>
          <a:bodyPr wrap="none" anchor="ctr"/>
          <a:lstStyle/>
          <a:p>
            <a:endParaRPr lang="en-US" sz="2800" b="1" i="1">
              <a:solidFill>
                <a:srgbClr val="993300"/>
              </a:solidFill>
              <a:latin typeface=".VnTimeH" pitchFamily="34" charset="0"/>
            </a:endParaRPr>
          </a:p>
        </p:txBody>
      </p:sp>
      <p:pic>
        <p:nvPicPr>
          <p:cNvPr id="15382" name="Picture 1046"/>
          <p:cNvPicPr>
            <a:picLocks noChangeAspect="1" noChangeArrowheads="1"/>
          </p:cNvPicPr>
          <p:nvPr/>
        </p:nvPicPr>
        <p:blipFill>
          <a:blip r:embed="rId3" cstate="print"/>
          <a:srcRect/>
          <a:stretch>
            <a:fillRect/>
          </a:stretch>
        </p:blipFill>
        <p:spPr bwMode="auto">
          <a:xfrm>
            <a:off x="4557713" y="3414713"/>
            <a:ext cx="28575" cy="28575"/>
          </a:xfrm>
          <a:prstGeom prst="rect">
            <a:avLst/>
          </a:prstGeom>
          <a:noFill/>
        </p:spPr>
      </p:pic>
      <p:pic>
        <p:nvPicPr>
          <p:cNvPr id="15383" name="Picture 1047"/>
          <p:cNvPicPr>
            <a:picLocks noChangeAspect="1" noChangeArrowheads="1"/>
          </p:cNvPicPr>
          <p:nvPr/>
        </p:nvPicPr>
        <p:blipFill>
          <a:blip r:embed="rId3" cstate="print"/>
          <a:srcRect/>
          <a:stretch>
            <a:fillRect/>
          </a:stretch>
        </p:blipFill>
        <p:spPr bwMode="auto">
          <a:xfrm>
            <a:off x="4557713" y="3414713"/>
            <a:ext cx="28575" cy="28575"/>
          </a:xfrm>
          <a:prstGeom prst="rect">
            <a:avLst/>
          </a:prstGeom>
          <a:noFill/>
        </p:spPr>
      </p:pic>
      <p:pic>
        <p:nvPicPr>
          <p:cNvPr id="15390" name="Picture 1054" descr="AG00613_"/>
          <p:cNvPicPr>
            <a:picLocks noChangeAspect="1" noChangeArrowheads="1" noCrop="1"/>
          </p:cNvPicPr>
          <p:nvPr/>
        </p:nvPicPr>
        <p:blipFill>
          <a:blip r:embed="rId4" cstate="print"/>
          <a:srcRect/>
          <a:stretch>
            <a:fillRect/>
          </a:stretch>
        </p:blipFill>
        <p:spPr bwMode="auto">
          <a:xfrm>
            <a:off x="0" y="2895600"/>
            <a:ext cx="9144000" cy="3962400"/>
          </a:xfrm>
          <a:prstGeom prst="rect">
            <a:avLst/>
          </a:prstGeom>
          <a:noFill/>
        </p:spPr>
      </p:pic>
      <p:sp>
        <p:nvSpPr>
          <p:cNvPr id="15375" name="Rectangle 1039"/>
          <p:cNvSpPr>
            <a:spLocks noChangeArrowheads="1"/>
          </p:cNvSpPr>
          <p:nvPr/>
        </p:nvSpPr>
        <p:spPr bwMode="auto">
          <a:xfrm>
            <a:off x="533400" y="2971800"/>
            <a:ext cx="7696200" cy="685800"/>
          </a:xfrm>
          <a:prstGeom prst="rect">
            <a:avLst/>
          </a:prstGeom>
          <a:noFill/>
          <a:ln w="9525">
            <a:noFill/>
            <a:miter lim="800000"/>
            <a:headEnd/>
            <a:tailEnd/>
          </a:ln>
          <a:effectLst/>
        </p:spPr>
        <p:txBody>
          <a:bodyPr wrap="none" anchor="ctr"/>
          <a:lstStyle/>
          <a:p>
            <a:pPr algn="ctr"/>
            <a:r>
              <a:rPr lang="en-US" sz="2800" b="1" i="1">
                <a:solidFill>
                  <a:srgbClr val="0000CC"/>
                </a:solidFill>
              </a:rPr>
              <a:t>Các nhóm  làm thí nghiệm</a:t>
            </a:r>
            <a:r>
              <a:rPr lang="en-US" sz="2400" b="1" i="1">
                <a:solidFill>
                  <a:srgbClr val="0000CC"/>
                </a:solidFill>
              </a:rPr>
              <a:t> </a:t>
            </a:r>
          </a:p>
          <a:p>
            <a:pPr algn="ctr"/>
            <a:r>
              <a:rPr lang="en-US" sz="2800" b="1" i="1">
                <a:solidFill>
                  <a:srgbClr val="0000CC"/>
                </a:solidFill>
              </a:rPr>
              <a:t>theo sách giáo khoa</a:t>
            </a:r>
          </a:p>
        </p:txBody>
      </p:sp>
      <p:sp>
        <p:nvSpPr>
          <p:cNvPr id="15391" name="WordArt 1055"/>
          <p:cNvSpPr>
            <a:spLocks noChangeArrowheads="1" noChangeShapeType="1" noTextEdit="1"/>
          </p:cNvSpPr>
          <p:nvPr/>
        </p:nvSpPr>
        <p:spPr bwMode="auto">
          <a:xfrm>
            <a:off x="1800225" y="71438"/>
            <a:ext cx="5133975" cy="919162"/>
          </a:xfrm>
          <a:prstGeom prst="rect">
            <a:avLst/>
          </a:prstGeom>
        </p:spPr>
        <p:txBody>
          <a:bodyPr wrap="none" fromWordArt="1">
            <a:prstTxWarp prst="textDoubleWave1">
              <a:avLst>
                <a:gd name="adj1" fmla="val 6500"/>
                <a:gd name="adj2" fmla="val 0"/>
              </a:avLst>
            </a:prstTxWarp>
          </a:bodyPr>
          <a:lstStyle/>
          <a:p>
            <a:pPr algn="ctr"/>
            <a:r>
              <a:rPr lang="en-US" sz="4800" kern="10" spc="-480">
                <a:ln w="12700">
                  <a:solidFill>
                    <a:srgbClr val="000099"/>
                  </a:solidFill>
                  <a:round/>
                  <a:headEnd/>
                  <a:tailEnd/>
                </a:ln>
                <a:solidFill>
                  <a:srgbClr val="33CCFF"/>
                </a:solidFill>
                <a:effectLst>
                  <a:outerShdw dist="125724" dir="18900000" algn="ctr" rotWithShape="0">
                    <a:srgbClr val="000099"/>
                  </a:outerShdw>
                </a:effectLst>
                <a:latin typeface="VNI-Times"/>
              </a:rPr>
              <a:t>TAÏI SAO COÙ GIOÙ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slide(fromBottom)">
                                      <p:cBhvr>
                                        <p:cTn id="7" dur="5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5"/>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pic>
        <p:nvPicPr>
          <p:cNvPr id="102403" name="Picture 3" descr="Nen"/>
          <p:cNvPicPr>
            <a:picLocks noChangeAspect="1" noChangeArrowheads="1"/>
          </p:cNvPicPr>
          <p:nvPr/>
        </p:nvPicPr>
        <p:blipFill>
          <a:blip r:embed="rId3" cstate="print"/>
          <a:srcRect/>
          <a:stretch>
            <a:fillRect/>
          </a:stretch>
        </p:blipFill>
        <p:spPr bwMode="auto">
          <a:xfrm>
            <a:off x="7848600" y="2971800"/>
            <a:ext cx="460375" cy="762000"/>
          </a:xfrm>
          <a:prstGeom prst="rect">
            <a:avLst/>
          </a:prstGeom>
          <a:noFill/>
        </p:spPr>
      </p:pic>
      <p:pic>
        <p:nvPicPr>
          <p:cNvPr id="102404" name="Picture 4" descr="Huong"/>
          <p:cNvPicPr>
            <a:picLocks noChangeAspect="1" noChangeArrowheads="1"/>
          </p:cNvPicPr>
          <p:nvPr/>
        </p:nvPicPr>
        <p:blipFill>
          <a:blip r:embed="rId4" cstate="print"/>
          <a:srcRect/>
          <a:stretch>
            <a:fillRect/>
          </a:stretch>
        </p:blipFill>
        <p:spPr bwMode="auto">
          <a:xfrm>
            <a:off x="7696200" y="5334000"/>
            <a:ext cx="762000" cy="307975"/>
          </a:xfrm>
          <a:prstGeom prst="rect">
            <a:avLst/>
          </a:prstGeom>
          <a:noFill/>
        </p:spPr>
      </p:pic>
      <p:pic>
        <p:nvPicPr>
          <p:cNvPr id="102405" name="Picture 5" descr="Huong chay"/>
          <p:cNvPicPr>
            <a:picLocks noChangeAspect="1" noChangeArrowheads="1"/>
          </p:cNvPicPr>
          <p:nvPr/>
        </p:nvPicPr>
        <p:blipFill>
          <a:blip r:embed="rId5" cstate="print"/>
          <a:srcRect/>
          <a:stretch>
            <a:fillRect/>
          </a:stretch>
        </p:blipFill>
        <p:spPr bwMode="auto">
          <a:xfrm>
            <a:off x="4495800" y="4572000"/>
            <a:ext cx="1066800" cy="541338"/>
          </a:xfrm>
          <a:prstGeom prst="rect">
            <a:avLst/>
          </a:prstGeom>
          <a:noFill/>
        </p:spPr>
      </p:pic>
      <p:pic>
        <p:nvPicPr>
          <p:cNvPr id="102406" name="Picture 6" descr="7"/>
          <p:cNvPicPr>
            <a:picLocks noChangeAspect="1" noChangeArrowheads="1"/>
          </p:cNvPicPr>
          <p:nvPr/>
        </p:nvPicPr>
        <p:blipFill>
          <a:blip r:embed="rId6" cstate="print"/>
          <a:srcRect/>
          <a:stretch>
            <a:fillRect/>
          </a:stretch>
        </p:blipFill>
        <p:spPr bwMode="auto">
          <a:xfrm>
            <a:off x="1752600" y="4267200"/>
            <a:ext cx="752475" cy="990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851 -0.03333 L -0.65018 0.2 " pathEditMode="relative" rAng="0" ptsTypes="AA">
                                      <p:cBhvr>
                                        <p:cTn id="6" dur="2000" fill="hold"/>
                                        <p:tgtEl>
                                          <p:spTgt spid="102403"/>
                                        </p:tgtEl>
                                        <p:attrNameLst>
                                          <p:attrName>ppt_x</p:attrName>
                                          <p:attrName>ppt_y</p:attrName>
                                        </p:attrNameLst>
                                      </p:cBhvr>
                                      <p:rCtr x="-321" y="117"/>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2406"/>
                                        </p:tgtEl>
                                        <p:attrNameLst>
                                          <p:attrName>style.visibility</p:attrName>
                                        </p:attrNameLst>
                                      </p:cBhvr>
                                      <p:to>
                                        <p:strVal val="visible"/>
                                      </p:to>
                                    </p:set>
                                    <p:animEffect transition="in" filter="checkerboard(across)">
                                      <p:cBhvr>
                                        <p:cTn id="11" dur="500"/>
                                        <p:tgtEl>
                                          <p:spTgt spid="102406"/>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nodeType="clickEffect">
                                  <p:stCondLst>
                                    <p:cond delay="0"/>
                                  </p:stCondLst>
                                  <p:childTnLst>
                                    <p:animMotion origin="layout" path="M 1.11022E-16 0 L -0.35 -0.1 " pathEditMode="relative" rAng="0" ptsTypes="AA">
                                      <p:cBhvr>
                                        <p:cTn id="15" dur="2000" fill="hold"/>
                                        <p:tgtEl>
                                          <p:spTgt spid="102404"/>
                                        </p:tgtEl>
                                        <p:attrNameLst>
                                          <p:attrName>ppt_x</p:attrName>
                                          <p:attrName>ppt_y</p:attrName>
                                        </p:attrNameLst>
                                      </p:cBhvr>
                                      <p:rCtr x="-175" y="-50"/>
                                    </p:animMotion>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2405"/>
                                        </p:tgtEl>
                                        <p:attrNameLst>
                                          <p:attrName>style.visibility</p:attrName>
                                        </p:attrNameLst>
                                      </p:cBhvr>
                                      <p:to>
                                        <p:strVal val="visible"/>
                                      </p:to>
                                    </p:set>
                                    <p:animEffect transition="in" filter="checkerboard(across)">
                                      <p:cBhvr>
                                        <p:cTn id="20"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6261" name="Picture 5" descr="Nen"/>
          <p:cNvPicPr>
            <a:picLocks noChangeAspect="1" noChangeArrowheads="1"/>
          </p:cNvPicPr>
          <p:nvPr/>
        </p:nvPicPr>
        <p:blipFill>
          <a:blip r:embed="rId3" cstate="print"/>
          <a:srcRect/>
          <a:stretch>
            <a:fillRect/>
          </a:stretch>
        </p:blipFill>
        <p:spPr bwMode="auto">
          <a:xfrm>
            <a:off x="7848600" y="2209800"/>
            <a:ext cx="533400" cy="990600"/>
          </a:xfrm>
          <a:prstGeom prst="rect">
            <a:avLst/>
          </a:prstGeom>
          <a:noFill/>
        </p:spPr>
      </p:pic>
      <p:pic>
        <p:nvPicPr>
          <p:cNvPr id="96263" name="Picture 7" descr="Huong"/>
          <p:cNvPicPr>
            <a:picLocks noChangeAspect="1" noChangeArrowheads="1"/>
          </p:cNvPicPr>
          <p:nvPr/>
        </p:nvPicPr>
        <p:blipFill>
          <a:blip r:embed="rId4" cstate="print"/>
          <a:srcRect/>
          <a:stretch>
            <a:fillRect/>
          </a:stretch>
        </p:blipFill>
        <p:spPr bwMode="auto">
          <a:xfrm>
            <a:off x="7620000" y="5105400"/>
            <a:ext cx="762000" cy="307975"/>
          </a:xfrm>
          <a:prstGeom prst="rect">
            <a:avLst/>
          </a:prstGeom>
          <a:noFill/>
        </p:spPr>
      </p:pic>
      <p:pic>
        <p:nvPicPr>
          <p:cNvPr id="96264" name="Picture 8" descr="Huong chay"/>
          <p:cNvPicPr>
            <a:picLocks noChangeAspect="1" noChangeArrowheads="1"/>
          </p:cNvPicPr>
          <p:nvPr/>
        </p:nvPicPr>
        <p:blipFill>
          <a:blip r:embed="rId5" cstate="print"/>
          <a:srcRect/>
          <a:stretch>
            <a:fillRect/>
          </a:stretch>
        </p:blipFill>
        <p:spPr bwMode="auto">
          <a:xfrm>
            <a:off x="4419600" y="4495800"/>
            <a:ext cx="1066800" cy="541338"/>
          </a:xfrm>
          <a:prstGeom prst="rect">
            <a:avLst/>
          </a:prstGeom>
          <a:noFill/>
        </p:spPr>
      </p:pic>
      <p:pic>
        <p:nvPicPr>
          <p:cNvPr id="96265" name="Picture 9" descr="7"/>
          <p:cNvPicPr>
            <a:picLocks noChangeAspect="1" noChangeArrowheads="1"/>
          </p:cNvPicPr>
          <p:nvPr/>
        </p:nvPicPr>
        <p:blipFill>
          <a:blip r:embed="rId6" cstate="print"/>
          <a:srcRect/>
          <a:stretch>
            <a:fillRect/>
          </a:stretch>
        </p:blipFill>
        <p:spPr bwMode="auto">
          <a:xfrm>
            <a:off x="1676400" y="3733800"/>
            <a:ext cx="925513" cy="1219200"/>
          </a:xfrm>
          <a:prstGeom prst="rect">
            <a:avLst/>
          </a:prstGeom>
          <a:noFill/>
        </p:spPr>
      </p:pic>
      <p:sp>
        <p:nvSpPr>
          <p:cNvPr id="96266" name="AutoShape 10"/>
          <p:cNvSpPr>
            <a:spLocks noChangeArrowheads="1"/>
          </p:cNvSpPr>
          <p:nvPr/>
        </p:nvSpPr>
        <p:spPr bwMode="auto">
          <a:xfrm>
            <a:off x="5410200" y="0"/>
            <a:ext cx="3733800" cy="2209800"/>
          </a:xfrm>
          <a:prstGeom prst="wedgeRoundRectCallout">
            <a:avLst>
              <a:gd name="adj1" fmla="val -99616"/>
              <a:gd name="adj2" fmla="val 109843"/>
              <a:gd name="adj3" fmla="val 16667"/>
            </a:avLst>
          </a:prstGeom>
          <a:noFill/>
          <a:ln w="9525">
            <a:solidFill>
              <a:schemeClr val="accent1"/>
            </a:solidFill>
            <a:miter lim="800000"/>
            <a:headEnd/>
            <a:tailEnd/>
          </a:ln>
          <a:effectLst/>
        </p:spPr>
        <p:txBody>
          <a:bodyPr/>
          <a:lstStyle/>
          <a:p>
            <a:pPr algn="ctr"/>
            <a:r>
              <a:rPr lang="en-US" sz="3600">
                <a:solidFill>
                  <a:srgbClr val="3333FF"/>
                </a:solidFill>
              </a:rPr>
              <a:t>-Phần nào của hộp có không khí nóng? Tại sao?</a:t>
            </a:r>
          </a:p>
        </p:txBody>
      </p:sp>
      <p:sp>
        <p:nvSpPr>
          <p:cNvPr id="96267" name="AutoShape 11"/>
          <p:cNvSpPr>
            <a:spLocks noChangeArrowheads="1"/>
          </p:cNvSpPr>
          <p:nvPr/>
        </p:nvSpPr>
        <p:spPr bwMode="auto">
          <a:xfrm>
            <a:off x="5181600" y="0"/>
            <a:ext cx="3962400" cy="2286000"/>
          </a:xfrm>
          <a:prstGeom prst="wedgeEllipseCallout">
            <a:avLst>
              <a:gd name="adj1" fmla="val -89782"/>
              <a:gd name="adj2" fmla="val 104861"/>
            </a:avLst>
          </a:prstGeom>
          <a:noFill/>
          <a:ln w="9525">
            <a:solidFill>
              <a:srgbClr val="0000FF"/>
            </a:solidFill>
            <a:miter lim="800000"/>
            <a:headEnd/>
            <a:tailEnd/>
          </a:ln>
          <a:effectLst/>
        </p:spPr>
        <p:txBody>
          <a:bodyPr/>
          <a:lstStyle/>
          <a:p>
            <a:pPr algn="ctr"/>
            <a:r>
              <a:rPr lang="en-US" sz="3600">
                <a:solidFill>
                  <a:srgbClr val="3333FF"/>
                </a:solidFill>
              </a:rPr>
              <a:t>-Phần nào của hộp có không khí lạnh?</a:t>
            </a:r>
          </a:p>
          <a:p>
            <a:pPr algn="ctr"/>
            <a:endParaRPr lang="en-US" sz="3600"/>
          </a:p>
        </p:txBody>
      </p:sp>
      <p:sp>
        <p:nvSpPr>
          <p:cNvPr id="96268" name="AutoShape 12"/>
          <p:cNvSpPr>
            <a:spLocks noChangeArrowheads="1"/>
          </p:cNvSpPr>
          <p:nvPr/>
        </p:nvSpPr>
        <p:spPr bwMode="auto">
          <a:xfrm>
            <a:off x="5334000" y="228600"/>
            <a:ext cx="3810000" cy="2209800"/>
          </a:xfrm>
          <a:prstGeom prst="cloudCallout">
            <a:avLst>
              <a:gd name="adj1" fmla="val -69250"/>
              <a:gd name="adj2" fmla="val 150000"/>
            </a:avLst>
          </a:prstGeom>
          <a:solidFill>
            <a:srgbClr val="C0C0C0"/>
          </a:solidFill>
          <a:ln w="9525">
            <a:solidFill>
              <a:schemeClr val="tx1"/>
            </a:solidFill>
            <a:round/>
            <a:headEnd/>
            <a:tailEnd/>
          </a:ln>
          <a:effectLst/>
        </p:spPr>
        <p:txBody>
          <a:bodyPr/>
          <a:lstStyle/>
          <a:p>
            <a:pPr algn="ctr"/>
            <a:r>
              <a:rPr lang="en-US" sz="3600">
                <a:solidFill>
                  <a:srgbClr val="3333FF"/>
                </a:solidFill>
              </a:rPr>
              <a:t>-Khói bay qua ống nào?</a:t>
            </a:r>
          </a:p>
          <a:p>
            <a:pPr algn="ctr"/>
            <a:endParaRPr lang="en-US" sz="3600"/>
          </a:p>
        </p:txBody>
      </p:sp>
      <p:sp>
        <p:nvSpPr>
          <p:cNvPr id="96270" name="AutoShape 14"/>
          <p:cNvSpPr>
            <a:spLocks noChangeArrowheads="1"/>
          </p:cNvSpPr>
          <p:nvPr/>
        </p:nvSpPr>
        <p:spPr bwMode="auto">
          <a:xfrm>
            <a:off x="5410200" y="228600"/>
            <a:ext cx="3733800" cy="1981200"/>
          </a:xfrm>
          <a:prstGeom prst="wedgeRoundRectCallout">
            <a:avLst>
              <a:gd name="adj1" fmla="val -134949"/>
              <a:gd name="adj2" fmla="val 122514"/>
              <a:gd name="adj3" fmla="val 16667"/>
            </a:avLst>
          </a:prstGeom>
          <a:noFill/>
          <a:ln w="38100" cmpd="dbl">
            <a:solidFill>
              <a:schemeClr val="accent1"/>
            </a:solidFill>
            <a:miter lim="800000"/>
            <a:headEnd/>
            <a:tailEnd/>
          </a:ln>
          <a:effectLst/>
        </p:spPr>
        <p:txBody>
          <a:bodyPr/>
          <a:lstStyle/>
          <a:p>
            <a:pPr algn="ctr"/>
            <a:r>
              <a:rPr lang="en-US" sz="2800" b="1" i="1">
                <a:solidFill>
                  <a:schemeClr val="bg2"/>
                </a:solidFill>
              </a:rPr>
              <a:t>Phần hộp </a:t>
            </a:r>
            <a:r>
              <a:rPr lang="en-US" sz="2800" b="1" i="1">
                <a:solidFill>
                  <a:srgbClr val="FF00FF"/>
                </a:solidFill>
              </a:rPr>
              <a:t>A</a:t>
            </a:r>
            <a:r>
              <a:rPr lang="en-US" sz="2800" b="1" i="1">
                <a:solidFill>
                  <a:schemeClr val="bg2"/>
                </a:solidFill>
              </a:rPr>
              <a:t> có không khí </a:t>
            </a:r>
            <a:r>
              <a:rPr lang="en-US" sz="2800" b="1" i="1">
                <a:solidFill>
                  <a:schemeClr val="hlink"/>
                </a:solidFill>
              </a:rPr>
              <a:t>nóng</a:t>
            </a:r>
            <a:r>
              <a:rPr lang="en-US" sz="2800" b="1" i="1">
                <a:solidFill>
                  <a:schemeClr val="bg2"/>
                </a:solidFill>
              </a:rPr>
              <a:t> do có nến cháy</a:t>
            </a:r>
          </a:p>
          <a:p>
            <a:pPr algn="ctr"/>
            <a:endParaRPr lang="en-US" sz="2800"/>
          </a:p>
        </p:txBody>
      </p:sp>
      <p:sp>
        <p:nvSpPr>
          <p:cNvPr id="96271" name="AutoShape 15"/>
          <p:cNvSpPr>
            <a:spLocks noChangeArrowheads="1"/>
          </p:cNvSpPr>
          <p:nvPr/>
        </p:nvSpPr>
        <p:spPr bwMode="auto">
          <a:xfrm>
            <a:off x="5715000" y="381000"/>
            <a:ext cx="3429000" cy="1752600"/>
          </a:xfrm>
          <a:prstGeom prst="wedgeEllipseCallout">
            <a:avLst>
              <a:gd name="adj1" fmla="val -79028"/>
              <a:gd name="adj2" fmla="val 142208"/>
            </a:avLst>
          </a:prstGeom>
          <a:noFill/>
          <a:ln w="38100" cmpd="dbl">
            <a:solidFill>
              <a:srgbClr val="0000FF"/>
            </a:solidFill>
            <a:miter lim="800000"/>
            <a:headEnd/>
            <a:tailEnd/>
          </a:ln>
          <a:effectLst/>
        </p:spPr>
        <p:txBody>
          <a:bodyPr/>
          <a:lstStyle/>
          <a:p>
            <a:pPr algn="ctr"/>
            <a:r>
              <a:rPr lang="en-US" sz="2800" b="1" i="1">
                <a:solidFill>
                  <a:schemeClr val="bg2"/>
                </a:solidFill>
              </a:rPr>
              <a:t>Phần hộp </a:t>
            </a:r>
            <a:r>
              <a:rPr lang="en-US" sz="2800" b="1" i="1">
                <a:solidFill>
                  <a:schemeClr val="accent1"/>
                </a:solidFill>
              </a:rPr>
              <a:t>B</a:t>
            </a:r>
            <a:r>
              <a:rPr lang="en-US" sz="2800" b="1" i="1">
                <a:solidFill>
                  <a:schemeClr val="bg2"/>
                </a:solidFill>
              </a:rPr>
              <a:t> có không khí </a:t>
            </a:r>
            <a:r>
              <a:rPr lang="en-US" sz="2800" b="1" i="1">
                <a:solidFill>
                  <a:schemeClr val="accent1"/>
                </a:solidFill>
              </a:rPr>
              <a:t>lạnh</a:t>
            </a:r>
          </a:p>
          <a:p>
            <a:pPr algn="ct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checkerboard(across)">
                                      <p:cBhvr>
                                        <p:cTn id="7" dur="500"/>
                                        <p:tgtEl>
                                          <p:spTgt spid="96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6266"/>
                                        </p:tgtEl>
                                      </p:cBhvr>
                                    </p:animEffect>
                                    <p:set>
                                      <p:cBhvr>
                                        <p:cTn id="12" dur="1" fill="hold">
                                          <p:stCondLst>
                                            <p:cond delay="499"/>
                                          </p:stCondLst>
                                        </p:cTn>
                                        <p:tgtEl>
                                          <p:spTgt spid="9626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270"/>
                                        </p:tgtEl>
                                        <p:attrNameLst>
                                          <p:attrName>style.visibility</p:attrName>
                                        </p:attrNameLst>
                                      </p:cBhvr>
                                      <p:to>
                                        <p:strVal val="visible"/>
                                      </p:to>
                                    </p:set>
                                    <p:animEffect transition="in" filter="blinds(horizontal)">
                                      <p:cBhvr>
                                        <p:cTn id="17" dur="500"/>
                                        <p:tgtEl>
                                          <p:spTgt spid="9627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96270"/>
                                        </p:tgtEl>
                                      </p:cBhvr>
                                    </p:animEffect>
                                    <p:set>
                                      <p:cBhvr>
                                        <p:cTn id="22" dur="1" fill="hold">
                                          <p:stCondLst>
                                            <p:cond delay="499"/>
                                          </p:stCondLst>
                                        </p:cTn>
                                        <p:tgtEl>
                                          <p:spTgt spid="962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6267"/>
                                        </p:tgtEl>
                                        <p:attrNameLst>
                                          <p:attrName>style.visibility</p:attrName>
                                        </p:attrNameLst>
                                      </p:cBhvr>
                                      <p:to>
                                        <p:strVal val="visible"/>
                                      </p:to>
                                    </p:set>
                                    <p:animEffect transition="in" filter="checkerboard(across)">
                                      <p:cBhvr>
                                        <p:cTn id="27" dur="500"/>
                                        <p:tgtEl>
                                          <p:spTgt spid="9626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96267"/>
                                        </p:tgtEl>
                                      </p:cBhvr>
                                    </p:animEffect>
                                    <p:set>
                                      <p:cBhvr>
                                        <p:cTn id="32" dur="1" fill="hold">
                                          <p:stCondLst>
                                            <p:cond delay="499"/>
                                          </p:stCondLst>
                                        </p:cTn>
                                        <p:tgtEl>
                                          <p:spTgt spid="962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6271"/>
                                        </p:tgtEl>
                                        <p:attrNameLst>
                                          <p:attrName>style.visibility</p:attrName>
                                        </p:attrNameLst>
                                      </p:cBhvr>
                                      <p:to>
                                        <p:strVal val="visible"/>
                                      </p:to>
                                    </p:set>
                                    <p:animEffect transition="in" filter="checkerboard(across)">
                                      <p:cBhvr>
                                        <p:cTn id="37" dur="500"/>
                                        <p:tgtEl>
                                          <p:spTgt spid="9627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96271"/>
                                        </p:tgtEl>
                                      </p:cBhvr>
                                    </p:animEffect>
                                    <p:set>
                                      <p:cBhvr>
                                        <p:cTn id="42" dur="1" fill="hold">
                                          <p:stCondLst>
                                            <p:cond delay="499"/>
                                          </p:stCondLst>
                                        </p:cTn>
                                        <p:tgtEl>
                                          <p:spTgt spid="9627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96268"/>
                                        </p:tgtEl>
                                        <p:attrNameLst>
                                          <p:attrName>style.visibility</p:attrName>
                                        </p:attrNameLst>
                                      </p:cBhvr>
                                      <p:to>
                                        <p:strVal val="visible"/>
                                      </p:to>
                                    </p:set>
                                    <p:anim calcmode="lin" valueType="num">
                                      <p:cBhvr>
                                        <p:cTn id="47" dur="1000" fill="hold"/>
                                        <p:tgtEl>
                                          <p:spTgt spid="96268"/>
                                        </p:tgtEl>
                                        <p:attrNameLst>
                                          <p:attrName>ppt_w</p:attrName>
                                        </p:attrNameLst>
                                      </p:cBhvr>
                                      <p:tavLst>
                                        <p:tav tm="0">
                                          <p:val>
                                            <p:strVal val="#ppt_w*0.70"/>
                                          </p:val>
                                        </p:tav>
                                        <p:tav tm="100000">
                                          <p:val>
                                            <p:strVal val="#ppt_w"/>
                                          </p:val>
                                        </p:tav>
                                      </p:tavLst>
                                    </p:anim>
                                    <p:anim calcmode="lin" valueType="num">
                                      <p:cBhvr>
                                        <p:cTn id="48" dur="1000" fill="hold"/>
                                        <p:tgtEl>
                                          <p:spTgt spid="96268"/>
                                        </p:tgtEl>
                                        <p:attrNameLst>
                                          <p:attrName>ppt_h</p:attrName>
                                        </p:attrNameLst>
                                      </p:cBhvr>
                                      <p:tavLst>
                                        <p:tav tm="0">
                                          <p:val>
                                            <p:strVal val="#ppt_h"/>
                                          </p:val>
                                        </p:tav>
                                        <p:tav tm="100000">
                                          <p:val>
                                            <p:strVal val="#ppt_h"/>
                                          </p:val>
                                        </p:tav>
                                      </p:tavLst>
                                    </p:anim>
                                    <p:animEffect transition="in" filter="fade">
                                      <p:cBhvr>
                                        <p:cTn id="49" dur="1000"/>
                                        <p:tgtEl>
                                          <p:spTgt spid="96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animBg="1"/>
      <p:bldP spid="96266" grpId="1" animBg="1"/>
      <p:bldP spid="96267" grpId="0" animBg="1"/>
      <p:bldP spid="96267" grpId="1" animBg="1"/>
      <p:bldP spid="96268" grpId="0" animBg="1"/>
      <p:bldP spid="96270" grpId="0" animBg="1"/>
      <p:bldP spid="96270" grpId="1" animBg="1"/>
      <p:bldP spid="96271" grpId="0" animBg="1"/>
      <p:bldP spid="9627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7288" name="AutoShape 8"/>
          <p:cNvSpPr>
            <a:spLocks noChangeArrowheads="1"/>
          </p:cNvSpPr>
          <p:nvPr/>
        </p:nvSpPr>
        <p:spPr bwMode="auto">
          <a:xfrm>
            <a:off x="1219200" y="457200"/>
            <a:ext cx="6553200" cy="4038600"/>
          </a:xfrm>
          <a:prstGeom prst="cloudCallout">
            <a:avLst>
              <a:gd name="adj1" fmla="val 25801"/>
              <a:gd name="adj2" fmla="val 81523"/>
            </a:avLst>
          </a:prstGeom>
          <a:noFill/>
          <a:ln w="9525">
            <a:solidFill>
              <a:schemeClr val="accent1"/>
            </a:solidFill>
            <a:round/>
            <a:headEnd/>
            <a:tailEnd/>
          </a:ln>
          <a:effectLst/>
        </p:spPr>
        <p:txBody>
          <a:bodyPr/>
          <a:lstStyle/>
          <a:p>
            <a:pPr algn="ctr"/>
            <a:r>
              <a:rPr lang="en-US" sz="2800" b="1" i="1">
                <a:solidFill>
                  <a:schemeClr val="bg2"/>
                </a:solidFill>
              </a:rPr>
              <a:t>Khói đi từ mẫu hương cháy vào ống </a:t>
            </a:r>
            <a:r>
              <a:rPr lang="en-US" sz="2800" b="1" i="1">
                <a:solidFill>
                  <a:srgbClr val="FF00FF"/>
                </a:solidFill>
              </a:rPr>
              <a:t>A</a:t>
            </a:r>
            <a:r>
              <a:rPr lang="en-US" sz="2800" b="1" i="1">
                <a:solidFill>
                  <a:schemeClr val="bg2"/>
                </a:solidFill>
              </a:rPr>
              <a:t> và bay lên</a:t>
            </a:r>
          </a:p>
          <a:p>
            <a:pPr algn="ctr"/>
            <a:endParaRPr lang="en-US" sz="28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457200"/>
            <a:ext cx="8153400" cy="2514600"/>
          </a:xfrm>
          <a:prstGeom prst="rect">
            <a:avLst/>
          </a:prstGeom>
          <a:noFill/>
          <a:ln w="28575">
            <a:solidFill>
              <a:schemeClr val="bg2"/>
            </a:solidFill>
            <a:miter lim="800000"/>
            <a:headEnd/>
            <a:tailEnd/>
          </a:ln>
          <a:effectLst/>
        </p:spPr>
        <p:txBody>
          <a:bodyPr wrap="none" anchor="ctr"/>
          <a:lstStyle/>
          <a:p>
            <a:pPr algn="ctr"/>
            <a:r>
              <a:rPr lang="en-US" sz="2800" b="1" i="1" u="sng">
                <a:solidFill>
                  <a:srgbClr val="FF00FF"/>
                </a:solidFill>
              </a:rPr>
              <a:t>Nhận xét:</a:t>
            </a:r>
            <a:endParaRPr lang="en-US" sz="4000" b="1" i="1">
              <a:solidFill>
                <a:schemeClr val="bg2"/>
              </a:solidFill>
            </a:endParaRPr>
          </a:p>
          <a:p>
            <a:pPr algn="ctr"/>
            <a:r>
              <a:rPr lang="en-US" sz="2800" b="1" i="1">
                <a:solidFill>
                  <a:schemeClr val="bg2"/>
                </a:solidFill>
              </a:rPr>
              <a:t>Phần hộp </a:t>
            </a:r>
            <a:r>
              <a:rPr lang="en-US" sz="2800" b="1" i="1">
                <a:solidFill>
                  <a:srgbClr val="FF00FF"/>
                </a:solidFill>
              </a:rPr>
              <a:t>A</a:t>
            </a:r>
            <a:r>
              <a:rPr lang="en-US" sz="2800" b="1" i="1">
                <a:solidFill>
                  <a:schemeClr val="bg2"/>
                </a:solidFill>
              </a:rPr>
              <a:t> có không khí </a:t>
            </a:r>
            <a:r>
              <a:rPr lang="en-US" sz="2800" b="1" i="1">
                <a:solidFill>
                  <a:schemeClr val="hlink"/>
                </a:solidFill>
              </a:rPr>
              <a:t>nóng</a:t>
            </a:r>
            <a:r>
              <a:rPr lang="en-US" sz="2800" b="1" i="1">
                <a:solidFill>
                  <a:schemeClr val="bg2"/>
                </a:solidFill>
              </a:rPr>
              <a:t> do có nến cháy</a:t>
            </a:r>
          </a:p>
          <a:p>
            <a:pPr algn="ctr"/>
            <a:r>
              <a:rPr lang="en-US" sz="2800" b="1" i="1">
                <a:solidFill>
                  <a:schemeClr val="bg2"/>
                </a:solidFill>
              </a:rPr>
              <a:t>Phần hộp bên</a:t>
            </a:r>
            <a:r>
              <a:rPr lang="en-US" sz="2800" b="1" i="1">
                <a:solidFill>
                  <a:schemeClr val="accent1"/>
                </a:solidFill>
              </a:rPr>
              <a:t> B</a:t>
            </a:r>
            <a:r>
              <a:rPr lang="en-US" sz="2800" b="1" i="1">
                <a:solidFill>
                  <a:schemeClr val="bg2"/>
                </a:solidFill>
              </a:rPr>
              <a:t> có không khí </a:t>
            </a:r>
            <a:r>
              <a:rPr lang="en-US" sz="2800" b="1" i="1">
                <a:solidFill>
                  <a:schemeClr val="accent1"/>
                </a:solidFill>
              </a:rPr>
              <a:t>lạnh</a:t>
            </a:r>
          </a:p>
          <a:p>
            <a:pPr algn="ctr"/>
            <a:r>
              <a:rPr lang="en-US" sz="2800" b="1" i="1">
                <a:solidFill>
                  <a:schemeClr val="bg2"/>
                </a:solidFill>
              </a:rPr>
              <a:t>Khói đi từ mẫu hương cháy vào ống </a:t>
            </a:r>
            <a:r>
              <a:rPr lang="en-US" sz="2800" b="1" i="1">
                <a:solidFill>
                  <a:srgbClr val="FF00FF"/>
                </a:solidFill>
              </a:rPr>
              <a:t>A</a:t>
            </a:r>
            <a:r>
              <a:rPr lang="en-US" sz="2800" b="1" i="1">
                <a:solidFill>
                  <a:schemeClr val="bg2"/>
                </a:solidFill>
              </a:rPr>
              <a:t> và bay lên</a:t>
            </a:r>
          </a:p>
        </p:txBody>
      </p:sp>
      <p:sp>
        <p:nvSpPr>
          <p:cNvPr id="15363" name="Rectangle 3"/>
          <p:cNvSpPr>
            <a:spLocks noChangeArrowheads="1"/>
          </p:cNvSpPr>
          <p:nvPr/>
        </p:nvSpPr>
        <p:spPr bwMode="auto">
          <a:xfrm>
            <a:off x="381000" y="3962400"/>
            <a:ext cx="8458200" cy="2590800"/>
          </a:xfrm>
          <a:prstGeom prst="rect">
            <a:avLst/>
          </a:prstGeom>
          <a:noFill/>
          <a:ln w="12700">
            <a:solidFill>
              <a:schemeClr val="accent1"/>
            </a:solidFill>
            <a:miter lim="800000"/>
            <a:headEnd/>
            <a:tailEnd/>
          </a:ln>
          <a:effectLst/>
        </p:spPr>
        <p:txBody>
          <a:bodyPr wrap="none" anchor="ctr"/>
          <a:lstStyle/>
          <a:p>
            <a:pPr algn="ctr"/>
            <a:r>
              <a:rPr lang="en-US" sz="2800" b="1" i="1" u="sng">
                <a:solidFill>
                  <a:srgbClr val="FF00FF"/>
                </a:solidFill>
              </a:rPr>
              <a:t>Kết luận:</a:t>
            </a:r>
          </a:p>
          <a:p>
            <a:pPr algn="ctr"/>
            <a:r>
              <a:rPr lang="en-US" sz="2800" b="1" i="1">
                <a:solidFill>
                  <a:schemeClr val="bg2"/>
                </a:solidFill>
              </a:rPr>
              <a:t>Sự chênh lệch nhiệt độ trong không khí làm </a:t>
            </a:r>
          </a:p>
          <a:p>
            <a:pPr algn="ctr"/>
            <a:r>
              <a:rPr lang="en-US" sz="2800" b="1" i="1">
                <a:solidFill>
                  <a:schemeClr val="bg2"/>
                </a:solidFill>
              </a:rPr>
              <a:t>     không khí chuyển động.</a:t>
            </a:r>
          </a:p>
          <a:p>
            <a:pPr algn="ctr"/>
            <a:r>
              <a:rPr lang="en-US" sz="2800" b="1" i="1">
                <a:solidFill>
                  <a:schemeClr val="bg2"/>
                </a:solidFill>
              </a:rPr>
              <a:t>    Không khí chuyển động từ nơi </a:t>
            </a:r>
            <a:r>
              <a:rPr lang="en-US" sz="2800" b="1" i="1">
                <a:solidFill>
                  <a:schemeClr val="accent1"/>
                </a:solidFill>
              </a:rPr>
              <a:t>lạnh</a:t>
            </a:r>
            <a:r>
              <a:rPr lang="en-US" sz="2800" b="1" i="1">
                <a:solidFill>
                  <a:schemeClr val="bg2"/>
                </a:solidFill>
              </a:rPr>
              <a:t> đến nơi </a:t>
            </a:r>
            <a:r>
              <a:rPr lang="en-US" sz="2800" b="1" i="1">
                <a:solidFill>
                  <a:schemeClr val="hlink"/>
                </a:solidFill>
              </a:rPr>
              <a:t>nóng</a:t>
            </a:r>
            <a:r>
              <a:rPr lang="en-US" sz="2800" b="1" i="1">
                <a:solidFill>
                  <a:schemeClr val="bg2"/>
                </a:solidFill>
              </a:rPr>
              <a:t>.</a:t>
            </a:r>
          </a:p>
          <a:p>
            <a:pPr algn="ctr"/>
            <a:r>
              <a:rPr lang="en-US" sz="2800" b="1" i="1">
                <a:solidFill>
                  <a:schemeClr val="bg2"/>
                </a:solidFill>
              </a:rPr>
              <a:t>    </a:t>
            </a:r>
            <a:r>
              <a:rPr lang="en-US" sz="3200" b="1" i="1">
                <a:solidFill>
                  <a:srgbClr val="FF00FF"/>
                </a:solidFill>
              </a:rPr>
              <a:t>Sự chuyển động của</a:t>
            </a:r>
            <a:r>
              <a:rPr lang="en-US" sz="2000" b="1" i="1">
                <a:solidFill>
                  <a:srgbClr val="FF00FF"/>
                </a:solidFill>
                <a:latin typeface="Tahoma" pitchFamily="34" charset="0"/>
              </a:rPr>
              <a:t> </a:t>
            </a:r>
            <a:r>
              <a:rPr lang="en-US" sz="3200" b="1" i="1">
                <a:solidFill>
                  <a:srgbClr val="FF00FF"/>
                </a:solidFill>
              </a:rPr>
              <a:t>không khí tạo ra gió.</a:t>
            </a:r>
          </a:p>
          <a:p>
            <a:pPr algn="ctr"/>
            <a:endParaRPr lang="en-US" sz="2800" b="1" i="1">
              <a:solidFill>
                <a:srgbClr val="FF00FF"/>
              </a:solidFill>
            </a:endParaRPr>
          </a:p>
        </p:txBody>
      </p:sp>
      <p:sp>
        <p:nvSpPr>
          <p:cNvPr id="15364" name="AutoShape 4"/>
          <p:cNvSpPr>
            <a:spLocks noChangeArrowheads="1"/>
          </p:cNvSpPr>
          <p:nvPr/>
        </p:nvSpPr>
        <p:spPr bwMode="auto">
          <a:xfrm>
            <a:off x="4267200" y="3124200"/>
            <a:ext cx="685800" cy="838200"/>
          </a:xfrm>
          <a:prstGeom prst="downArrow">
            <a:avLst>
              <a:gd name="adj1" fmla="val 50000"/>
              <a:gd name="adj2" fmla="val 30556"/>
            </a:avLst>
          </a:prstGeom>
          <a:solidFill>
            <a:srgbClr val="CC0066"/>
          </a:solidFill>
          <a:ln w="9525">
            <a:solidFill>
              <a:srgbClr val="CC0066"/>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slide(fromTop)">
                                      <p:cBhvr>
                                        <p:cTn id="13" dur="500"/>
                                        <p:tgtEl>
                                          <p:spTgt spid="1536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5363"/>
                                        </p:tgtEl>
                                        <p:attrNameLst>
                                          <p:attrName>style.visibility</p:attrName>
                                        </p:attrNameLst>
                                      </p:cBhvr>
                                      <p:to>
                                        <p:strVal val="visible"/>
                                      </p:to>
                                    </p:set>
                                    <p:anim calcmode="lin" valueType="num">
                                      <p:cBhvr>
                                        <p:cTn id="18" dur="500" fill="hold"/>
                                        <p:tgtEl>
                                          <p:spTgt spid="15363"/>
                                        </p:tgtEl>
                                        <p:attrNameLst>
                                          <p:attrName>ppt_w</p:attrName>
                                        </p:attrNameLst>
                                      </p:cBhvr>
                                      <p:tavLst>
                                        <p:tav tm="0">
                                          <p:val>
                                            <p:fltVal val="0"/>
                                          </p:val>
                                        </p:tav>
                                        <p:tav tm="100000">
                                          <p:val>
                                            <p:strVal val="#ppt_w"/>
                                          </p:val>
                                        </p:tav>
                                      </p:tavLst>
                                    </p:anim>
                                    <p:anim calcmode="lin" valueType="num">
                                      <p:cBhvr>
                                        <p:cTn id="19" dur="500" fill="hold"/>
                                        <p:tgtEl>
                                          <p:spTgt spid="153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animBg="1" autoUpdateAnimBg="0"/>
      <p:bldP spid="1536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1519" name="Picture 15"/>
          <p:cNvPicPr>
            <a:picLocks noChangeAspect="1" noChangeArrowheads="1"/>
          </p:cNvPicPr>
          <p:nvPr/>
        </p:nvPicPr>
        <p:blipFill>
          <a:blip r:embed="rId3" cstate="print"/>
          <a:srcRect/>
          <a:stretch>
            <a:fillRect/>
          </a:stretch>
        </p:blipFill>
        <p:spPr bwMode="auto">
          <a:xfrm>
            <a:off x="4191000" y="3810000"/>
            <a:ext cx="4953000" cy="3048000"/>
          </a:xfrm>
          <a:prstGeom prst="rect">
            <a:avLst/>
          </a:prstGeom>
          <a:noFill/>
          <a:ln w="9525">
            <a:noFill/>
            <a:miter lim="800000"/>
            <a:headEnd/>
            <a:tailEnd/>
          </a:ln>
          <a:effectLst/>
        </p:spPr>
      </p:pic>
      <p:pic>
        <p:nvPicPr>
          <p:cNvPr id="21517" name="Picture 13"/>
          <p:cNvPicPr>
            <a:picLocks noChangeAspect="1" noChangeArrowheads="1"/>
          </p:cNvPicPr>
          <p:nvPr/>
        </p:nvPicPr>
        <p:blipFill>
          <a:blip r:embed="rId4" cstate="print"/>
          <a:srcRect/>
          <a:stretch>
            <a:fillRect/>
          </a:stretch>
        </p:blipFill>
        <p:spPr bwMode="auto">
          <a:xfrm>
            <a:off x="0" y="3810000"/>
            <a:ext cx="4191000" cy="3048000"/>
          </a:xfrm>
          <a:prstGeom prst="rect">
            <a:avLst/>
          </a:prstGeom>
          <a:noFill/>
          <a:ln w="9525">
            <a:noFill/>
            <a:miter lim="800000"/>
            <a:headEnd/>
            <a:tailEnd/>
          </a:ln>
          <a:effectLst/>
        </p:spPr>
      </p:pic>
      <p:sp>
        <p:nvSpPr>
          <p:cNvPr id="20483" name="Rectangle 3"/>
          <p:cNvSpPr>
            <a:spLocks noGrp="1" noChangeArrowheads="1"/>
          </p:cNvSpPr>
          <p:nvPr>
            <p:ph type="subTitle" idx="1"/>
          </p:nvPr>
        </p:nvSpPr>
        <p:spPr>
          <a:xfrm>
            <a:off x="0" y="1143000"/>
            <a:ext cx="9144000" cy="2362200"/>
          </a:xfrm>
          <a:noFill/>
          <a:ln w="57150" cmpd="thinThick">
            <a:solidFill>
              <a:srgbClr val="FF00FF"/>
            </a:solidFill>
          </a:ln>
        </p:spPr>
        <p:txBody>
          <a:bodyPr/>
          <a:lstStyle/>
          <a:p>
            <a:pPr eaLnBrk="0" hangingPunct="0">
              <a:spcBef>
                <a:spcPct val="0"/>
              </a:spcBef>
              <a:buClrTx/>
              <a:buSzTx/>
            </a:pPr>
            <a:r>
              <a:rPr lang="en-US" b="1" i="1">
                <a:solidFill>
                  <a:srgbClr val="FF00FF"/>
                </a:solidFill>
                <a:effectLst/>
              </a:rPr>
              <a:t>Sự chuyển động của không khí </a:t>
            </a:r>
          </a:p>
          <a:p>
            <a:pPr eaLnBrk="0" hangingPunct="0">
              <a:spcBef>
                <a:spcPct val="0"/>
              </a:spcBef>
              <a:buClrTx/>
              <a:buSzTx/>
            </a:pPr>
            <a:r>
              <a:rPr lang="en-US" b="1" i="1">
                <a:solidFill>
                  <a:srgbClr val="FF00FF"/>
                </a:solidFill>
                <a:effectLst/>
              </a:rPr>
              <a:t>tạo ra gió</a:t>
            </a:r>
          </a:p>
          <a:p>
            <a:pPr algn="l" eaLnBrk="0" hangingPunct="0">
              <a:spcBef>
                <a:spcPct val="0"/>
              </a:spcBef>
              <a:buClrTx/>
              <a:buSzTx/>
            </a:pPr>
            <a:r>
              <a:rPr lang="en-US" b="1" i="1">
                <a:solidFill>
                  <a:schemeClr val="bg2"/>
                </a:solidFill>
                <a:effectLst/>
                <a:latin typeface=".VnTime" pitchFamily="34" charset="0"/>
              </a:rPr>
              <a:t>-Kh«ng khÝ </a:t>
            </a:r>
            <a:r>
              <a:rPr lang="en-US" b="1" i="1">
                <a:solidFill>
                  <a:srgbClr val="FF9933"/>
                </a:solidFill>
                <a:effectLst/>
                <a:latin typeface=".VnTime" pitchFamily="34" charset="0"/>
              </a:rPr>
              <a:t>chuyÓn ®éng nhanh</a:t>
            </a:r>
            <a:r>
              <a:rPr lang="en-US" b="1" i="1">
                <a:solidFill>
                  <a:schemeClr val="bg2"/>
                </a:solidFill>
                <a:effectLst/>
                <a:latin typeface=".VnTime" pitchFamily="34" charset="0"/>
              </a:rPr>
              <a:t> th× t¹o ra </a:t>
            </a:r>
            <a:r>
              <a:rPr lang="en-US" b="1" i="1">
                <a:solidFill>
                  <a:srgbClr val="FF9933"/>
                </a:solidFill>
                <a:effectLst/>
                <a:latin typeface=".VnTime" pitchFamily="34" charset="0"/>
              </a:rPr>
              <a:t>giã m¹nh</a:t>
            </a:r>
            <a:r>
              <a:rPr lang="en-US" b="1" i="1">
                <a:solidFill>
                  <a:schemeClr val="bg2"/>
                </a:solidFill>
                <a:effectLst/>
                <a:latin typeface=".VnTime" pitchFamily="34" charset="0"/>
              </a:rPr>
              <a:t>.</a:t>
            </a:r>
          </a:p>
          <a:p>
            <a:pPr algn="l" eaLnBrk="0" hangingPunct="0">
              <a:spcBef>
                <a:spcPct val="0"/>
              </a:spcBef>
              <a:buClrTx/>
              <a:buSzTx/>
            </a:pPr>
            <a:r>
              <a:rPr lang="en-US" b="1" i="1">
                <a:solidFill>
                  <a:schemeClr val="bg2"/>
                </a:solidFill>
                <a:effectLst/>
                <a:latin typeface=".VnTime" pitchFamily="34" charset="0"/>
              </a:rPr>
              <a:t>-Kh«ng khÝ </a:t>
            </a:r>
            <a:r>
              <a:rPr lang="en-US" b="1" i="1">
                <a:solidFill>
                  <a:srgbClr val="0000CC"/>
                </a:solidFill>
                <a:effectLst/>
                <a:latin typeface=".VnTime" pitchFamily="34" charset="0"/>
              </a:rPr>
              <a:t>chuyÓn ®éng chËm</a:t>
            </a:r>
            <a:r>
              <a:rPr lang="en-US" b="1" i="1">
                <a:solidFill>
                  <a:schemeClr val="bg2"/>
                </a:solidFill>
                <a:effectLst/>
                <a:latin typeface=".VnTime" pitchFamily="34" charset="0"/>
              </a:rPr>
              <a:t> th× t¹o ra </a:t>
            </a:r>
            <a:r>
              <a:rPr lang="en-US" b="1" i="1">
                <a:solidFill>
                  <a:srgbClr val="0000CC"/>
                </a:solidFill>
                <a:effectLst/>
                <a:latin typeface=".VnTime" pitchFamily="34" charset="0"/>
              </a:rPr>
              <a:t>giã nhÑ</a:t>
            </a:r>
            <a:r>
              <a:rPr lang="en-US" b="1" i="1">
                <a:solidFill>
                  <a:schemeClr val="bg2"/>
                </a:solidFill>
                <a:effectLst/>
                <a:latin typeface=".VnTime" pitchFamily="34" charset="0"/>
              </a:rPr>
              <a:t>.</a:t>
            </a:r>
          </a:p>
        </p:txBody>
      </p:sp>
      <p:sp>
        <p:nvSpPr>
          <p:cNvPr id="20482" name="Rectangle 2"/>
          <p:cNvSpPr>
            <a:spLocks noGrp="1" noChangeArrowheads="1"/>
          </p:cNvSpPr>
          <p:nvPr>
            <p:ph type="ctrTitle"/>
          </p:nvPr>
        </p:nvSpPr>
        <p:spPr>
          <a:xfrm>
            <a:off x="609600" y="228600"/>
            <a:ext cx="3657600" cy="762000"/>
          </a:xfrm>
        </p:spPr>
        <p:txBody>
          <a:bodyPr/>
          <a:lstStyle/>
          <a:p>
            <a:pPr algn="l"/>
            <a:r>
              <a:rPr lang="en-US" sz="5400" b="1" i="1" u="sng">
                <a:solidFill>
                  <a:srgbClr val="FF0000"/>
                </a:solidFill>
                <a:latin typeface=".VnTime" pitchFamily="34" charset="0"/>
              </a:rPr>
              <a:t>KÕt luËn :</a:t>
            </a:r>
            <a:endParaRPr lang="en-US" sz="5400" u="sng">
              <a:solidFill>
                <a:srgbClr val="FF0000"/>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20483">
                                            <p:bg/>
                                          </p:spTgt>
                                        </p:tgtEl>
                                        <p:attrNameLst>
                                          <p:attrName>style.visibility</p:attrName>
                                        </p:attrNameLst>
                                      </p:cBhvr>
                                      <p:to>
                                        <p:strVal val="visible"/>
                                      </p:to>
                                    </p:set>
                                    <p:animEffect transition="in" filter="blinds(horizontal)">
                                      <p:cBhvr>
                                        <p:cTn id="13" dur="500"/>
                                        <p:tgtEl>
                                          <p:spTgt spid="20483">
                                            <p:bg/>
                                          </p:spTgt>
                                        </p:tgtEl>
                                      </p:cBhvr>
                                    </p:animEffect>
                                  </p:childTnLst>
                                </p:cTn>
                              </p:par>
                            </p:childTnLst>
                          </p:cTn>
                        </p:par>
                        <p:par>
                          <p:cTn id="14" fill="hold">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17" dur="500"/>
                                        <p:tgtEl>
                                          <p:spTgt spid="20483">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20" dur="500"/>
                                        <p:tgtEl>
                                          <p:spTgt spid="20483">
                                            <p:txEl>
                                              <p:pRg st="1" end="1"/>
                                            </p:txEl>
                                          </p:spTgt>
                                        </p:tgtEl>
                                      </p:cBhvr>
                                    </p:animEffect>
                                  </p:childTnLst>
                                </p:cTn>
                              </p:par>
                            </p:childTnLst>
                          </p:cTn>
                        </p:par>
                        <p:par>
                          <p:cTn id="21" fill="hold">
                            <p:stCondLst>
                              <p:cond delay="2000"/>
                            </p:stCondLst>
                            <p:childTnLst>
                              <p:par>
                                <p:cTn id="22" presetID="24" presetClass="entr" presetSubtype="0" fill="hold" grpId="0" nodeType="after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 to="" calcmode="lin" valueType="num">
                                      <p:cBhvr>
                                        <p:cTn id="24" dur="1" fill="hold"/>
                                        <p:tgtEl>
                                          <p:spTgt spid="20483">
                                            <p:txEl>
                                              <p:pRg st="2" end="2"/>
                                            </p:txEl>
                                          </p:spTgt>
                                        </p:tgtEl>
                                        <p:attrNameLst>
                                          <p:attrName/>
                                        </p:attrNameLst>
                                      </p:cBhvr>
                                    </p:anim>
                                  </p:childTnLst>
                                </p:cTn>
                              </p:par>
                            </p:childTnLst>
                          </p:cTn>
                        </p:par>
                        <p:par>
                          <p:cTn id="25" fill="hold">
                            <p:stCondLst>
                              <p:cond delay="2000"/>
                            </p:stCondLst>
                            <p:childTnLst>
                              <p:par>
                                <p:cTn id="26" presetID="24" presetClass="entr" presetSubtype="0" fill="hold" grpId="0" nodeType="after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to="" calcmode="lin" valueType="num">
                                      <p:cBhvr>
                                        <p:cTn id="28" dur="1" fill="hold"/>
                                        <p:tgtEl>
                                          <p:spTgt spid="2048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nimBg="1"/>
      <p:bldP spid="20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44" name="Picture 16" descr="Bien va chong cho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9330" name="Rectangle 2"/>
          <p:cNvSpPr>
            <a:spLocks noGrp="1" noChangeArrowheads="1"/>
          </p:cNvSpPr>
          <p:nvPr>
            <p:ph type="title"/>
          </p:nvPr>
        </p:nvSpPr>
        <p:spPr>
          <a:xfrm>
            <a:off x="457200" y="292100"/>
            <a:ext cx="8229600" cy="622300"/>
          </a:xfrm>
        </p:spPr>
        <p:txBody>
          <a:bodyPr/>
          <a:lstStyle/>
          <a:p>
            <a:endParaRPr lang="en-US" sz="4000"/>
          </a:p>
        </p:txBody>
      </p:sp>
      <p:sp>
        <p:nvSpPr>
          <p:cNvPr id="99336" name="Rectangle 8"/>
          <p:cNvSpPr>
            <a:spLocks noChangeArrowheads="1"/>
          </p:cNvSpPr>
          <p:nvPr/>
        </p:nvSpPr>
        <p:spPr bwMode="auto">
          <a:xfrm>
            <a:off x="0" y="977900"/>
            <a:ext cx="9144000" cy="1384300"/>
          </a:xfrm>
          <a:prstGeom prst="rect">
            <a:avLst/>
          </a:prstGeom>
          <a:noFill/>
          <a:ln w="9525">
            <a:noFill/>
            <a:miter lim="800000"/>
            <a:headEnd/>
            <a:tailEnd/>
          </a:ln>
          <a:effectLst/>
        </p:spPr>
        <p:txBody>
          <a:bodyPr anchor="ctr"/>
          <a:lstStyle/>
          <a:p>
            <a:pPr algn="ctr" eaLnBrk="1" hangingPunct="1"/>
            <a:r>
              <a:rPr lang="en-US" sz="4000" b="1" i="1" u="sng">
                <a:solidFill>
                  <a:srgbClr val="FF3300"/>
                </a:solidFill>
                <a:effectLst>
                  <a:outerShdw blurRad="38100" dist="38100" dir="2700000" algn="tl">
                    <a:srgbClr val="000000"/>
                  </a:outerShdw>
                </a:effectLst>
                <a:latin typeface="Tahoma" pitchFamily="34" charset="0"/>
              </a:rPr>
              <a:t>Hoạt động 3: </a:t>
            </a:r>
            <a:br>
              <a:rPr lang="en-US" sz="4000" b="1" i="1" u="sng">
                <a:solidFill>
                  <a:srgbClr val="FF3300"/>
                </a:solidFill>
                <a:effectLst>
                  <a:outerShdw blurRad="38100" dist="38100" dir="2700000" algn="tl">
                    <a:srgbClr val="000000"/>
                  </a:outerShdw>
                </a:effectLst>
                <a:latin typeface="Tahoma" pitchFamily="34" charset="0"/>
              </a:rPr>
            </a:br>
            <a:r>
              <a:rPr lang="en-US" sz="3200" b="1">
                <a:solidFill>
                  <a:srgbClr val="3333FF"/>
                </a:solidFill>
                <a:effectLst>
                  <a:outerShdw blurRad="38100" dist="38100" dir="2700000" algn="tl">
                    <a:srgbClr val="000000"/>
                  </a:outerShdw>
                </a:effectLst>
                <a:latin typeface="Tahoma" pitchFamily="34" charset="0"/>
              </a:rPr>
              <a:t>Sự chuyển động không khí trong tự nhiên.</a:t>
            </a:r>
            <a:br>
              <a:rPr lang="en-US" sz="3200" b="1">
                <a:solidFill>
                  <a:srgbClr val="3333FF"/>
                </a:solidFill>
                <a:effectLst>
                  <a:outerShdw blurRad="38100" dist="38100" dir="2700000" algn="tl">
                    <a:srgbClr val="000000"/>
                  </a:outerShdw>
                </a:effectLst>
                <a:latin typeface="Tahoma" pitchFamily="34" charset="0"/>
              </a:rPr>
            </a:br>
            <a:endParaRPr lang="en-US" sz="3200" b="1">
              <a:solidFill>
                <a:srgbClr val="3333FF"/>
              </a:solidFill>
              <a:effectLst>
                <a:outerShdw blurRad="38100" dist="38100" dir="2700000" algn="tl">
                  <a:srgbClr val="000000"/>
                </a:outerShdw>
              </a:effectLst>
              <a:latin typeface="Tahoma" pitchFamily="34" charset="0"/>
            </a:endParaRPr>
          </a:p>
        </p:txBody>
      </p:sp>
      <p:pic>
        <p:nvPicPr>
          <p:cNvPr id="99339" name="Picture 11"/>
          <p:cNvPicPr>
            <a:picLocks noChangeAspect="1" noChangeArrowheads="1"/>
          </p:cNvPicPr>
          <p:nvPr/>
        </p:nvPicPr>
        <p:blipFill>
          <a:blip r:embed="rId3" cstate="print"/>
          <a:srcRect/>
          <a:stretch>
            <a:fillRect/>
          </a:stretch>
        </p:blipFill>
        <p:spPr bwMode="auto">
          <a:xfrm>
            <a:off x="4343400" y="2895600"/>
            <a:ext cx="990600" cy="914400"/>
          </a:xfrm>
          <a:prstGeom prst="rect">
            <a:avLst/>
          </a:prstGeom>
          <a:noFill/>
          <a:ln w="9525">
            <a:noFill/>
            <a:miter lim="800000"/>
            <a:headEnd/>
            <a:tailEnd/>
          </a:ln>
          <a:effectLst/>
        </p:spPr>
      </p:pic>
      <p:sp>
        <p:nvSpPr>
          <p:cNvPr id="99335" name="AutoShape 7"/>
          <p:cNvSpPr>
            <a:spLocks noChangeArrowheads="1"/>
          </p:cNvSpPr>
          <p:nvPr/>
        </p:nvSpPr>
        <p:spPr bwMode="auto">
          <a:xfrm>
            <a:off x="609600" y="4876800"/>
            <a:ext cx="8153400" cy="1447800"/>
          </a:xfrm>
          <a:prstGeom prst="wedgeEllipseCallout">
            <a:avLst>
              <a:gd name="adj1" fmla="val -35866"/>
              <a:gd name="adj2" fmla="val -31032"/>
            </a:avLst>
          </a:prstGeom>
          <a:solidFill>
            <a:srgbClr val="FFFF99"/>
          </a:solidFill>
          <a:ln w="9525">
            <a:solidFill>
              <a:schemeClr val="tx1"/>
            </a:solidFill>
            <a:miter lim="800000"/>
            <a:headEnd/>
            <a:tailEnd/>
          </a:ln>
          <a:effectLst/>
        </p:spPr>
        <p:txBody>
          <a:bodyPr wrap="none"/>
          <a:lstStyle/>
          <a:p>
            <a:pPr algn="ctr"/>
            <a:r>
              <a:rPr lang="en-US" sz="4000">
                <a:solidFill>
                  <a:srgbClr val="FF00FF"/>
                </a:solidFill>
              </a:rPr>
              <a:t>Taị sao ban ngày thì có gió thổi </a:t>
            </a:r>
          </a:p>
          <a:p>
            <a:pPr algn="ctr"/>
            <a:r>
              <a:rPr lang="en-US" sz="4000">
                <a:solidFill>
                  <a:srgbClr val="FF00FF"/>
                </a:solidFill>
              </a:rPr>
              <a:t>từ biển vào đất liền?</a:t>
            </a:r>
          </a:p>
          <a:p>
            <a:pPr algn="ctr"/>
            <a:endParaRPr lang="en-US" sz="4000">
              <a:solidFill>
                <a:srgbClr val="FF00FF"/>
              </a:solidFill>
            </a:endParaRPr>
          </a:p>
        </p:txBody>
      </p:sp>
      <p:grpSp>
        <p:nvGrpSpPr>
          <p:cNvPr id="99350" name="Group 22"/>
          <p:cNvGrpSpPr>
            <a:grpSpLocks/>
          </p:cNvGrpSpPr>
          <p:nvPr/>
        </p:nvGrpSpPr>
        <p:grpSpPr bwMode="auto">
          <a:xfrm>
            <a:off x="-5638800" y="4419600"/>
            <a:ext cx="5638800" cy="3733800"/>
            <a:chOff x="2208" y="0"/>
            <a:chExt cx="3552" cy="2352"/>
          </a:xfrm>
        </p:grpSpPr>
        <p:sp>
          <p:nvSpPr>
            <p:cNvPr id="99351" name="Oval 23"/>
            <p:cNvSpPr>
              <a:spLocks noChangeArrowheads="1"/>
            </p:cNvSpPr>
            <p:nvPr/>
          </p:nvSpPr>
          <p:spPr bwMode="auto">
            <a:xfrm>
              <a:off x="5232" y="0"/>
              <a:ext cx="528" cy="480"/>
            </a:xfrm>
            <a:prstGeom prst="ellipse">
              <a:avLst/>
            </a:prstGeom>
            <a:solidFill>
              <a:srgbClr val="FFCC00"/>
            </a:solidFill>
            <a:ln w="9525">
              <a:solidFill>
                <a:srgbClr val="FF6600"/>
              </a:solidFill>
              <a:round/>
              <a:headEnd/>
              <a:tailEnd/>
            </a:ln>
            <a:effectLst/>
          </p:spPr>
          <p:txBody>
            <a:bodyPr wrap="none" anchor="ctr"/>
            <a:lstStyle/>
            <a:p>
              <a:endParaRPr lang="en-US"/>
            </a:p>
          </p:txBody>
        </p:sp>
        <p:sp>
          <p:nvSpPr>
            <p:cNvPr id="99352" name="Line 24"/>
            <p:cNvSpPr>
              <a:spLocks noChangeShapeType="1"/>
            </p:cNvSpPr>
            <p:nvPr/>
          </p:nvSpPr>
          <p:spPr bwMode="auto">
            <a:xfrm>
              <a:off x="5616" y="432"/>
              <a:ext cx="144" cy="384"/>
            </a:xfrm>
            <a:prstGeom prst="line">
              <a:avLst/>
            </a:prstGeom>
            <a:noFill/>
            <a:ln w="9525">
              <a:solidFill>
                <a:srgbClr val="FFFF66"/>
              </a:solidFill>
              <a:round/>
              <a:headEnd/>
              <a:tailEnd/>
            </a:ln>
            <a:effectLst/>
          </p:spPr>
          <p:txBody>
            <a:bodyPr/>
            <a:lstStyle/>
            <a:p>
              <a:endParaRPr lang="en-US"/>
            </a:p>
          </p:txBody>
        </p:sp>
        <p:sp>
          <p:nvSpPr>
            <p:cNvPr id="99353" name="Line 25"/>
            <p:cNvSpPr>
              <a:spLocks noChangeShapeType="1"/>
            </p:cNvSpPr>
            <p:nvPr/>
          </p:nvSpPr>
          <p:spPr bwMode="auto">
            <a:xfrm>
              <a:off x="5520" y="480"/>
              <a:ext cx="240" cy="1632"/>
            </a:xfrm>
            <a:prstGeom prst="line">
              <a:avLst/>
            </a:prstGeom>
            <a:noFill/>
            <a:ln w="9525">
              <a:solidFill>
                <a:srgbClr val="FFFF66"/>
              </a:solidFill>
              <a:round/>
              <a:headEnd/>
              <a:tailEnd/>
            </a:ln>
            <a:effectLst/>
          </p:spPr>
          <p:txBody>
            <a:bodyPr/>
            <a:lstStyle/>
            <a:p>
              <a:endParaRPr lang="en-US"/>
            </a:p>
          </p:txBody>
        </p:sp>
        <p:sp>
          <p:nvSpPr>
            <p:cNvPr id="99354" name="Line 26"/>
            <p:cNvSpPr>
              <a:spLocks noChangeShapeType="1"/>
            </p:cNvSpPr>
            <p:nvPr/>
          </p:nvSpPr>
          <p:spPr bwMode="auto">
            <a:xfrm flipH="1" flipV="1">
              <a:off x="4752" y="0"/>
              <a:ext cx="480" cy="144"/>
            </a:xfrm>
            <a:prstGeom prst="line">
              <a:avLst/>
            </a:prstGeom>
            <a:noFill/>
            <a:ln w="9525">
              <a:solidFill>
                <a:srgbClr val="FFFF66"/>
              </a:solidFill>
              <a:round/>
              <a:headEnd/>
              <a:tailEnd/>
            </a:ln>
            <a:effectLst/>
          </p:spPr>
          <p:txBody>
            <a:bodyPr/>
            <a:lstStyle/>
            <a:p>
              <a:endParaRPr lang="en-US"/>
            </a:p>
          </p:txBody>
        </p:sp>
        <p:sp>
          <p:nvSpPr>
            <p:cNvPr id="99355" name="Line 27"/>
            <p:cNvSpPr>
              <a:spLocks noChangeShapeType="1"/>
            </p:cNvSpPr>
            <p:nvPr/>
          </p:nvSpPr>
          <p:spPr bwMode="auto">
            <a:xfrm flipH="1">
              <a:off x="4704" y="432"/>
              <a:ext cx="672" cy="1536"/>
            </a:xfrm>
            <a:prstGeom prst="line">
              <a:avLst/>
            </a:prstGeom>
            <a:noFill/>
            <a:ln w="9525">
              <a:solidFill>
                <a:srgbClr val="FFFF66"/>
              </a:solidFill>
              <a:round/>
              <a:headEnd/>
              <a:tailEnd/>
            </a:ln>
            <a:effectLst/>
          </p:spPr>
          <p:txBody>
            <a:bodyPr/>
            <a:lstStyle/>
            <a:p>
              <a:endParaRPr lang="en-US"/>
            </a:p>
          </p:txBody>
        </p:sp>
        <p:sp>
          <p:nvSpPr>
            <p:cNvPr id="99356" name="Line 28"/>
            <p:cNvSpPr>
              <a:spLocks noChangeShapeType="1"/>
            </p:cNvSpPr>
            <p:nvPr/>
          </p:nvSpPr>
          <p:spPr bwMode="auto">
            <a:xfrm flipH="1">
              <a:off x="3456" y="432"/>
              <a:ext cx="1872" cy="1872"/>
            </a:xfrm>
            <a:prstGeom prst="line">
              <a:avLst/>
            </a:prstGeom>
            <a:noFill/>
            <a:ln w="9525">
              <a:solidFill>
                <a:srgbClr val="FFFF66"/>
              </a:solidFill>
              <a:round/>
              <a:headEnd/>
              <a:tailEnd/>
            </a:ln>
            <a:effectLst/>
          </p:spPr>
          <p:txBody>
            <a:bodyPr/>
            <a:lstStyle/>
            <a:p>
              <a:endParaRPr lang="en-US"/>
            </a:p>
          </p:txBody>
        </p:sp>
        <p:sp>
          <p:nvSpPr>
            <p:cNvPr id="99357" name="Line 29"/>
            <p:cNvSpPr>
              <a:spLocks noChangeShapeType="1"/>
            </p:cNvSpPr>
            <p:nvPr/>
          </p:nvSpPr>
          <p:spPr bwMode="auto">
            <a:xfrm flipH="1">
              <a:off x="2880" y="384"/>
              <a:ext cx="2400" cy="1584"/>
            </a:xfrm>
            <a:prstGeom prst="line">
              <a:avLst/>
            </a:prstGeom>
            <a:noFill/>
            <a:ln w="9525">
              <a:solidFill>
                <a:srgbClr val="FFFF66"/>
              </a:solidFill>
              <a:round/>
              <a:headEnd/>
              <a:tailEnd/>
            </a:ln>
            <a:effectLst/>
          </p:spPr>
          <p:txBody>
            <a:bodyPr/>
            <a:lstStyle/>
            <a:p>
              <a:endParaRPr lang="en-US"/>
            </a:p>
          </p:txBody>
        </p:sp>
        <p:sp>
          <p:nvSpPr>
            <p:cNvPr id="99358" name="Line 30"/>
            <p:cNvSpPr>
              <a:spLocks noChangeShapeType="1"/>
            </p:cNvSpPr>
            <p:nvPr/>
          </p:nvSpPr>
          <p:spPr bwMode="auto">
            <a:xfrm flipH="1">
              <a:off x="2208" y="336"/>
              <a:ext cx="3024" cy="768"/>
            </a:xfrm>
            <a:prstGeom prst="line">
              <a:avLst/>
            </a:prstGeom>
            <a:noFill/>
            <a:ln w="9525">
              <a:solidFill>
                <a:srgbClr val="FFFF66"/>
              </a:solidFill>
              <a:round/>
              <a:headEnd/>
              <a:tailEnd/>
            </a:ln>
            <a:effectLst/>
          </p:spPr>
          <p:txBody>
            <a:bodyPr/>
            <a:lstStyle/>
            <a:p>
              <a:endParaRPr lang="en-US"/>
            </a:p>
          </p:txBody>
        </p:sp>
        <p:sp>
          <p:nvSpPr>
            <p:cNvPr id="99359" name="Line 31"/>
            <p:cNvSpPr>
              <a:spLocks noChangeShapeType="1"/>
            </p:cNvSpPr>
            <p:nvPr/>
          </p:nvSpPr>
          <p:spPr bwMode="auto">
            <a:xfrm flipH="1">
              <a:off x="2592" y="240"/>
              <a:ext cx="2592" cy="0"/>
            </a:xfrm>
            <a:prstGeom prst="line">
              <a:avLst/>
            </a:prstGeom>
            <a:noFill/>
            <a:ln w="9525">
              <a:solidFill>
                <a:srgbClr val="FFFF66"/>
              </a:solidFill>
              <a:round/>
              <a:headEnd/>
              <a:tailEnd/>
            </a:ln>
            <a:effectLst/>
          </p:spPr>
          <p:txBody>
            <a:bodyPr/>
            <a:lstStyle/>
            <a:p>
              <a:endParaRPr lang="en-US"/>
            </a:p>
          </p:txBody>
        </p:sp>
        <p:sp>
          <p:nvSpPr>
            <p:cNvPr id="99360" name="Line 32"/>
            <p:cNvSpPr>
              <a:spLocks noChangeShapeType="1"/>
            </p:cNvSpPr>
            <p:nvPr/>
          </p:nvSpPr>
          <p:spPr bwMode="auto">
            <a:xfrm>
              <a:off x="5424" y="480"/>
              <a:ext cx="0" cy="1872"/>
            </a:xfrm>
            <a:prstGeom prst="line">
              <a:avLst/>
            </a:prstGeom>
            <a:noFill/>
            <a:ln w="9525">
              <a:solidFill>
                <a:srgbClr val="FFFF66"/>
              </a:solidFill>
              <a:round/>
              <a:headEnd/>
              <a:tailEnd/>
            </a:ln>
            <a:effectLst/>
          </p:spPr>
          <p:txBody>
            <a:bodyPr/>
            <a:lstStyle/>
            <a:p>
              <a:endParaRPr lang="en-US"/>
            </a:p>
          </p:txBody>
        </p:sp>
      </p:grpSp>
      <p:sp>
        <p:nvSpPr>
          <p:cNvPr id="99346" name="AutoShape 18"/>
          <p:cNvSpPr>
            <a:spLocks noChangeArrowheads="1"/>
          </p:cNvSpPr>
          <p:nvPr/>
        </p:nvSpPr>
        <p:spPr bwMode="auto">
          <a:xfrm>
            <a:off x="609600" y="1066800"/>
            <a:ext cx="7543800" cy="4953000"/>
          </a:xfrm>
          <a:prstGeom prst="wedgeEllipseCallout">
            <a:avLst>
              <a:gd name="adj1" fmla="val 44884"/>
              <a:gd name="adj2" fmla="val -36380"/>
            </a:avLst>
          </a:prstGeom>
          <a:solidFill>
            <a:srgbClr val="00FFFF"/>
          </a:solidFill>
          <a:ln w="9525">
            <a:solidFill>
              <a:schemeClr val="tx1"/>
            </a:solidFill>
            <a:miter lim="800000"/>
            <a:headEnd/>
            <a:tailEnd/>
          </a:ln>
          <a:effectLst/>
        </p:spPr>
        <p:txBody>
          <a:bodyPr/>
          <a:lstStyle/>
          <a:p>
            <a:pPr algn="ctr"/>
            <a:r>
              <a:rPr lang="en-US" sz="3200" b="1" i="1">
                <a:solidFill>
                  <a:schemeClr val="bg2"/>
                </a:solidFill>
              </a:rPr>
              <a:t>Không khí chuyển động từ nơi </a:t>
            </a:r>
            <a:r>
              <a:rPr lang="en-US" sz="3200" b="1" i="1">
                <a:solidFill>
                  <a:schemeClr val="accent1"/>
                </a:solidFill>
              </a:rPr>
              <a:t>lạnh</a:t>
            </a:r>
            <a:r>
              <a:rPr lang="en-US" sz="3200" b="1" i="1">
                <a:solidFill>
                  <a:schemeClr val="bg2"/>
                </a:solidFill>
              </a:rPr>
              <a:t> đến nơi </a:t>
            </a:r>
            <a:r>
              <a:rPr lang="en-US" sz="3200" b="1" i="1">
                <a:solidFill>
                  <a:schemeClr val="hlink"/>
                </a:solidFill>
              </a:rPr>
              <a:t>nóng</a:t>
            </a:r>
            <a:r>
              <a:rPr lang="en-US" sz="3200" b="1" i="1">
                <a:solidFill>
                  <a:schemeClr val="bg2"/>
                </a:solidFill>
              </a:rPr>
              <a:t>.</a:t>
            </a:r>
          </a:p>
          <a:p>
            <a:pPr eaLnBrk="1" hangingPunct="1">
              <a:spcBef>
                <a:spcPct val="20000"/>
              </a:spcBef>
              <a:buClr>
                <a:schemeClr val="hlink"/>
              </a:buClr>
              <a:buSzPct val="120000"/>
              <a:buFontTx/>
              <a:buChar char="•"/>
            </a:pPr>
            <a:r>
              <a:rPr lang="en-US" sz="3200" i="1">
                <a:solidFill>
                  <a:srgbClr val="FF00FF"/>
                </a:solidFill>
                <a:effectLst>
                  <a:outerShdw blurRad="38100" dist="38100" dir="2700000" algn="tl">
                    <a:srgbClr val="000000"/>
                  </a:outerShdw>
                </a:effectLst>
              </a:rPr>
              <a:t>Ban ngày dưới ánh nắng mặt trời </a:t>
            </a:r>
            <a:r>
              <a:rPr lang="en-US" sz="3200" i="1">
                <a:solidFill>
                  <a:srgbClr val="FFFF00"/>
                </a:solidFill>
                <a:effectLst>
                  <a:outerShdw blurRad="38100" dist="38100" dir="2700000" algn="tl">
                    <a:srgbClr val="000000"/>
                  </a:outerShdw>
                </a:effectLst>
              </a:rPr>
              <a:t>phần đất liền</a:t>
            </a:r>
            <a:r>
              <a:rPr lang="en-US" sz="3200" i="1">
                <a:solidFill>
                  <a:srgbClr val="FF00FF"/>
                </a:solidFill>
                <a:effectLst>
                  <a:outerShdw blurRad="38100" dist="38100" dir="2700000" algn="tl">
                    <a:srgbClr val="000000"/>
                  </a:outerShdw>
                </a:effectLst>
              </a:rPr>
              <a:t> </a:t>
            </a:r>
            <a:r>
              <a:rPr lang="en-US" sz="3200" i="1">
                <a:solidFill>
                  <a:srgbClr val="FF3300"/>
                </a:solidFill>
                <a:effectLst>
                  <a:outerShdw blurRad="38100" dist="38100" dir="2700000" algn="tl">
                    <a:srgbClr val="000000"/>
                  </a:outerShdw>
                </a:effectLst>
              </a:rPr>
              <a:t>nóng nhanh hơn</a:t>
            </a:r>
            <a:r>
              <a:rPr lang="en-US" sz="3200" i="1">
                <a:solidFill>
                  <a:srgbClr val="FF00FF"/>
                </a:solidFill>
                <a:effectLst>
                  <a:outerShdw blurRad="38100" dist="38100" dir="2700000" algn="tl">
                    <a:srgbClr val="000000"/>
                  </a:outerShdw>
                </a:effectLst>
              </a:rPr>
              <a:t> </a:t>
            </a:r>
            <a:r>
              <a:rPr lang="en-US" sz="3200" i="1">
                <a:solidFill>
                  <a:srgbClr val="FFFF00"/>
                </a:solidFill>
                <a:effectLst>
                  <a:outerShdw blurRad="38100" dist="38100" dir="2700000" algn="tl">
                    <a:srgbClr val="000000"/>
                  </a:outerShdw>
                </a:effectLst>
              </a:rPr>
              <a:t>phần nước ngoài biển</a:t>
            </a:r>
            <a:r>
              <a:rPr lang="en-US" sz="3200" i="1">
                <a:solidFill>
                  <a:srgbClr val="FF00FF"/>
                </a:solidFill>
                <a:effectLst>
                  <a:outerShdw blurRad="38100" dist="38100" dir="2700000" algn="tl">
                    <a:srgbClr val="000000"/>
                  </a:outerShdw>
                </a:effectLst>
              </a:rPr>
              <a:t>, nên có </a:t>
            </a:r>
            <a:r>
              <a:rPr lang="en-US" sz="3200" i="1">
                <a:solidFill>
                  <a:srgbClr val="0000FF"/>
                </a:solidFill>
                <a:effectLst>
                  <a:outerShdw blurRad="38100" dist="38100" dir="2700000" algn="tl">
                    <a:srgbClr val="000000"/>
                  </a:outerShdw>
                </a:effectLst>
              </a:rPr>
              <a:t>gió thổi từ biển vào đất liền.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nodeType="afterEffect">
                                  <p:stCondLst>
                                    <p:cond delay="0"/>
                                  </p:stCondLst>
                                  <p:childTnLst>
                                    <p:animMotion origin="layout" path="M 0.11128 -0.09514 L 0.29149 -0.30324 C 0.32934 -0.34746 0.38784 -0.40047 0.4559 -0.44468 C 0.53368 -0.49121 0.59791 -0.51968 0.6467 -0.52871 L 0.87326 -0.59098 " pathEditMode="relative" rAng="14644146" ptsTypes="FffFF">
                                      <p:cBhvr>
                                        <p:cTn id="6" dur="2000" fill="hold"/>
                                        <p:tgtEl>
                                          <p:spTgt spid="99350"/>
                                        </p:tgtEl>
                                        <p:attrNameLst>
                                          <p:attrName>ppt_x</p:attrName>
                                          <p:attrName>ppt_y</p:attrName>
                                        </p:attrNameLst>
                                      </p:cBhvr>
                                      <p:rCtr x="363" y="-298"/>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checkerboard(across)">
                                      <p:cBhvr>
                                        <p:cTn id="11" dur="500"/>
                                        <p:tgtEl>
                                          <p:spTgt spid="9933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9346"/>
                                        </p:tgtEl>
                                        <p:attrNameLst>
                                          <p:attrName>style.visibility</p:attrName>
                                        </p:attrNameLst>
                                      </p:cBhvr>
                                      <p:to>
                                        <p:strVal val="visible"/>
                                      </p:to>
                                    </p:set>
                                    <p:animEffect transition="in" filter="blinds(horizontal)">
                                      <p:cBhvr>
                                        <p:cTn id="16" dur="500"/>
                                        <p:tgtEl>
                                          <p:spTgt spid="99346"/>
                                        </p:tgtEl>
                                      </p:cBhvr>
                                    </p:animEffect>
                                  </p:childTnLst>
                                </p:cTn>
                              </p:par>
                              <p:par>
                                <p:cTn id="17" presetID="3" presetClass="exit" presetSubtype="10" fill="hold" grpId="1" nodeType="withEffect">
                                  <p:stCondLst>
                                    <p:cond delay="0"/>
                                  </p:stCondLst>
                                  <p:childTnLst>
                                    <p:animEffect transition="out" filter="blinds(horizontal)">
                                      <p:cBhvr>
                                        <p:cTn id="18" dur="500"/>
                                        <p:tgtEl>
                                          <p:spTgt spid="99335"/>
                                        </p:tgtEl>
                                      </p:cBhvr>
                                    </p:animEffect>
                                    <p:set>
                                      <p:cBhvr>
                                        <p:cTn id="19" dur="1" fill="hold">
                                          <p:stCondLst>
                                            <p:cond delay="499"/>
                                          </p:stCondLst>
                                        </p:cTn>
                                        <p:tgtEl>
                                          <p:spTgt spid="99335"/>
                                        </p:tgtEl>
                                        <p:attrNameLst>
                                          <p:attrName>style.visibility</p:attrName>
                                        </p:attrNameLst>
                                      </p:cBhvr>
                                      <p:to>
                                        <p:strVal val="hidden"/>
                                      </p:to>
                                    </p:set>
                                  </p:childTnLst>
                                </p:cTn>
                              </p:par>
                              <p:par>
                                <p:cTn id="20" presetID="6" presetClass="emph" presetSubtype="0" fill="hold" nodeType="withEffect">
                                  <p:stCondLst>
                                    <p:cond delay="0"/>
                                  </p:stCondLst>
                                  <p:childTnLst>
                                    <p:animScale>
                                      <p:cBhvr>
                                        <p:cTn id="21" dur="2000" fill="hold"/>
                                        <p:tgtEl>
                                          <p:spTgt spid="993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nimBg="1"/>
      <p:bldP spid="99335" grpId="1" animBg="1"/>
      <p:bldP spid="993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1" name="Picture 9" descr="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CCFFFF"/>
          </a:solidFill>
          <a:ln w="9525">
            <a:noFill/>
            <a:miter lim="800000"/>
            <a:headEnd/>
            <a:tailEnd/>
          </a:ln>
        </p:spPr>
      </p:pic>
      <p:sp>
        <p:nvSpPr>
          <p:cNvPr id="79885" name="Line 13"/>
          <p:cNvSpPr>
            <a:spLocks noChangeShapeType="1"/>
          </p:cNvSpPr>
          <p:nvPr/>
        </p:nvSpPr>
        <p:spPr bwMode="auto">
          <a:xfrm>
            <a:off x="8610600" y="1752600"/>
            <a:ext cx="0" cy="0"/>
          </a:xfrm>
          <a:prstGeom prst="line">
            <a:avLst/>
          </a:prstGeom>
          <a:noFill/>
          <a:ln w="9525">
            <a:solidFill>
              <a:schemeClr val="tx1"/>
            </a:solidFill>
            <a:round/>
            <a:headEnd/>
            <a:tailEnd/>
          </a:ln>
          <a:effectLst/>
        </p:spPr>
        <p:txBody>
          <a:bodyPr/>
          <a:lstStyle/>
          <a:p>
            <a:endParaRPr lang="en-US"/>
          </a:p>
        </p:txBody>
      </p:sp>
      <p:sp>
        <p:nvSpPr>
          <p:cNvPr id="79902" name="Text Box 30"/>
          <p:cNvSpPr txBox="1">
            <a:spLocks noChangeArrowheads="1"/>
          </p:cNvSpPr>
          <p:nvPr/>
        </p:nvSpPr>
        <p:spPr bwMode="auto">
          <a:xfrm>
            <a:off x="2819400" y="2667000"/>
            <a:ext cx="2971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79908" name="Picture 36"/>
          <p:cNvPicPr>
            <a:picLocks noChangeAspect="1" noChangeArrowheads="1"/>
          </p:cNvPicPr>
          <p:nvPr/>
        </p:nvPicPr>
        <p:blipFill>
          <a:blip r:embed="rId3" cstate="print"/>
          <a:srcRect/>
          <a:stretch>
            <a:fillRect/>
          </a:stretch>
        </p:blipFill>
        <p:spPr bwMode="auto">
          <a:xfrm>
            <a:off x="7162800" y="0"/>
            <a:ext cx="1854200" cy="1592263"/>
          </a:xfrm>
          <a:prstGeom prst="rect">
            <a:avLst/>
          </a:prstGeom>
          <a:noFill/>
          <a:ln w="9525">
            <a:noFill/>
            <a:miter lim="800000"/>
            <a:headEnd/>
            <a:tailEnd/>
          </a:ln>
          <a:effectLst/>
        </p:spPr>
      </p:pic>
      <p:pic>
        <p:nvPicPr>
          <p:cNvPr id="79910" name="Picture 38" descr="AG00538_"/>
          <p:cNvPicPr>
            <a:picLocks noChangeAspect="1" noChangeArrowheads="1" noCrop="1"/>
          </p:cNvPicPr>
          <p:nvPr/>
        </p:nvPicPr>
        <p:blipFill>
          <a:blip r:embed="rId4" cstate="print"/>
          <a:srcRect/>
          <a:stretch>
            <a:fillRect/>
          </a:stretch>
        </p:blipFill>
        <p:spPr bwMode="auto">
          <a:xfrm>
            <a:off x="0" y="0"/>
            <a:ext cx="2819400" cy="2209800"/>
          </a:xfrm>
          <a:prstGeom prst="rect">
            <a:avLst/>
          </a:prstGeom>
          <a:noFill/>
        </p:spPr>
      </p:pic>
      <p:sp>
        <p:nvSpPr>
          <p:cNvPr id="79874" name="Rectangle 2"/>
          <p:cNvSpPr>
            <a:spLocks noGrp="1" noChangeArrowheads="1"/>
          </p:cNvSpPr>
          <p:nvPr>
            <p:ph type="title"/>
          </p:nvPr>
        </p:nvSpPr>
        <p:spPr>
          <a:xfrm>
            <a:off x="0" y="0"/>
            <a:ext cx="9144000" cy="1384300"/>
          </a:xfrm>
        </p:spPr>
        <p:txBody>
          <a:bodyPr/>
          <a:lstStyle/>
          <a:p>
            <a:pPr algn="ctr"/>
            <a:r>
              <a:rPr lang="en-US" sz="3600" b="1" i="1" u="sng">
                <a:solidFill>
                  <a:srgbClr val="FF3300"/>
                </a:solidFill>
                <a:latin typeface="Times New Roman" pitchFamily="18" charset="0"/>
              </a:rPr>
              <a:t>Hoạt động 3: </a:t>
            </a:r>
            <a:br>
              <a:rPr lang="en-US" sz="3600" b="1" i="1" u="sng">
                <a:solidFill>
                  <a:srgbClr val="FF3300"/>
                </a:solidFill>
                <a:latin typeface="Times New Roman" pitchFamily="18" charset="0"/>
              </a:rPr>
            </a:br>
            <a:r>
              <a:rPr lang="en-US" sz="4000" i="1">
                <a:solidFill>
                  <a:srgbClr val="FFFF00"/>
                </a:solidFill>
                <a:latin typeface="Times New Roman" pitchFamily="18" charset="0"/>
              </a:rPr>
              <a:t>Sự chuyển động không khí trong tự nhiên</a:t>
            </a:r>
            <a:r>
              <a:rPr lang="en-US" sz="4000">
                <a:solidFill>
                  <a:srgbClr val="FFFF00"/>
                </a:solidFill>
              </a:rPr>
              <a:t>.</a:t>
            </a:r>
            <a:r>
              <a:rPr lang="en-US" sz="4000">
                <a:solidFill>
                  <a:srgbClr val="CC00FF"/>
                </a:solidFill>
              </a:rPr>
              <a:t/>
            </a:r>
            <a:br>
              <a:rPr lang="en-US" sz="4000">
                <a:solidFill>
                  <a:srgbClr val="CC00FF"/>
                </a:solidFill>
              </a:rPr>
            </a:br>
            <a:endParaRPr lang="en-US" sz="4000">
              <a:solidFill>
                <a:srgbClr val="CC00FF"/>
              </a:solidFill>
            </a:endParaRPr>
          </a:p>
        </p:txBody>
      </p:sp>
      <p:pic>
        <p:nvPicPr>
          <p:cNvPr id="79922" name="Picture 50"/>
          <p:cNvPicPr>
            <a:picLocks noChangeAspect="1" noChangeArrowheads="1"/>
          </p:cNvPicPr>
          <p:nvPr/>
        </p:nvPicPr>
        <p:blipFill>
          <a:blip r:embed="rId5" cstate="print"/>
          <a:srcRect/>
          <a:stretch>
            <a:fillRect/>
          </a:stretch>
        </p:blipFill>
        <p:spPr bwMode="auto">
          <a:xfrm>
            <a:off x="3762375" y="838200"/>
            <a:ext cx="5381625" cy="6019800"/>
          </a:xfrm>
          <a:prstGeom prst="rect">
            <a:avLst/>
          </a:prstGeom>
          <a:noFill/>
          <a:ln w="9525">
            <a:noFill/>
            <a:miter lim="800000"/>
            <a:headEnd/>
            <a:tailEnd/>
          </a:ln>
          <a:effectLst/>
        </p:spPr>
      </p:pic>
      <p:sp>
        <p:nvSpPr>
          <p:cNvPr id="79920" name="AutoShape 48"/>
          <p:cNvSpPr>
            <a:spLocks noChangeArrowheads="1"/>
          </p:cNvSpPr>
          <p:nvPr/>
        </p:nvSpPr>
        <p:spPr bwMode="auto">
          <a:xfrm>
            <a:off x="228600" y="1600200"/>
            <a:ext cx="8915400" cy="2133600"/>
          </a:xfrm>
          <a:prstGeom prst="wedgeRoundRectCallout">
            <a:avLst>
              <a:gd name="adj1" fmla="val 39477"/>
              <a:gd name="adj2" fmla="val 78051"/>
              <a:gd name="adj3" fmla="val 16667"/>
            </a:avLst>
          </a:prstGeom>
          <a:solidFill>
            <a:srgbClr val="CCFFFF"/>
          </a:solidFill>
          <a:ln w="9525">
            <a:solidFill>
              <a:schemeClr val="tx1"/>
            </a:solidFill>
            <a:miter lim="800000"/>
            <a:headEnd/>
            <a:tailEnd/>
          </a:ln>
          <a:effectLst/>
        </p:spPr>
        <p:txBody>
          <a:bodyPr/>
          <a:lstStyle/>
          <a:p>
            <a:pPr algn="ctr"/>
            <a:r>
              <a:rPr lang="en-US" sz="2800" b="1" i="1">
                <a:solidFill>
                  <a:schemeClr val="bg2"/>
                </a:solidFill>
              </a:rPr>
              <a:t>Không khí chuyển động từ nơi </a:t>
            </a:r>
            <a:r>
              <a:rPr lang="en-US" sz="2800" b="1" i="1">
                <a:solidFill>
                  <a:schemeClr val="accent1"/>
                </a:solidFill>
              </a:rPr>
              <a:t>lạnh</a:t>
            </a:r>
            <a:r>
              <a:rPr lang="en-US" sz="2800" b="1" i="1">
                <a:solidFill>
                  <a:schemeClr val="bg2"/>
                </a:solidFill>
              </a:rPr>
              <a:t> đến nơi </a:t>
            </a:r>
            <a:r>
              <a:rPr lang="en-US" sz="2800" b="1" i="1">
                <a:solidFill>
                  <a:schemeClr val="hlink"/>
                </a:solidFill>
              </a:rPr>
              <a:t>nóng</a:t>
            </a:r>
            <a:r>
              <a:rPr lang="en-US" sz="2800" b="1" i="1">
                <a:solidFill>
                  <a:schemeClr val="bg2"/>
                </a:solidFill>
              </a:rPr>
              <a:t>.</a:t>
            </a:r>
          </a:p>
          <a:p>
            <a:pPr eaLnBrk="1" hangingPunct="1">
              <a:spcBef>
                <a:spcPct val="20000"/>
              </a:spcBef>
              <a:buClr>
                <a:schemeClr val="hlink"/>
              </a:buClr>
              <a:buSzPct val="120000"/>
              <a:buFontTx/>
              <a:buChar char="•"/>
            </a:pPr>
            <a:r>
              <a:rPr lang="en-US" sz="3200" i="1">
                <a:solidFill>
                  <a:srgbClr val="FF9900"/>
                </a:solidFill>
                <a:effectLst>
                  <a:outerShdw blurRad="38100" dist="38100" dir="2700000" algn="tl">
                    <a:srgbClr val="000000"/>
                  </a:outerShdw>
                </a:effectLst>
              </a:rPr>
              <a:t>Ban đêm </a:t>
            </a:r>
            <a:r>
              <a:rPr lang="en-US" sz="3200" i="1">
                <a:solidFill>
                  <a:srgbClr val="FF00FF"/>
                </a:solidFill>
                <a:effectLst>
                  <a:outerShdw blurRad="38100" dist="38100" dir="2700000" algn="tl">
                    <a:srgbClr val="000000"/>
                  </a:outerShdw>
                </a:effectLst>
              </a:rPr>
              <a:t>phần đất liền </a:t>
            </a:r>
            <a:r>
              <a:rPr lang="en-US" sz="3200" i="1">
                <a:solidFill>
                  <a:schemeClr val="hlink"/>
                </a:solidFill>
                <a:effectLst>
                  <a:outerShdw blurRad="38100" dist="38100" dir="2700000" algn="tl">
                    <a:srgbClr val="000000"/>
                  </a:outerShdw>
                </a:effectLst>
              </a:rPr>
              <a:t>nguội nhanh hơn</a:t>
            </a:r>
            <a:r>
              <a:rPr lang="en-US" sz="3200" i="1">
                <a:solidFill>
                  <a:srgbClr val="FF00FF"/>
                </a:solidFill>
                <a:effectLst>
                  <a:outerShdw blurRad="38100" dist="38100" dir="2700000" algn="tl">
                    <a:srgbClr val="000000"/>
                  </a:outerShdw>
                </a:effectLst>
              </a:rPr>
              <a:t> phần nước ngoài biển</a:t>
            </a:r>
            <a:r>
              <a:rPr lang="en-US" sz="3200" i="1">
                <a:solidFill>
                  <a:srgbClr val="FF9900"/>
                </a:solidFill>
                <a:effectLst>
                  <a:outerShdw blurRad="38100" dist="38100" dir="2700000" algn="tl">
                    <a:srgbClr val="000000"/>
                  </a:outerShdw>
                </a:effectLst>
              </a:rPr>
              <a:t>, nên ban đêm có gió thổi từ đất liền ra biển.</a:t>
            </a:r>
          </a:p>
          <a:p>
            <a:pPr algn="ctr"/>
            <a:endParaRPr lang="en-US" sz="3200"/>
          </a:p>
        </p:txBody>
      </p:sp>
      <p:sp>
        <p:nvSpPr>
          <p:cNvPr id="79907" name="AutoShape 35"/>
          <p:cNvSpPr>
            <a:spLocks noChangeArrowheads="1"/>
          </p:cNvSpPr>
          <p:nvPr/>
        </p:nvSpPr>
        <p:spPr bwMode="auto">
          <a:xfrm>
            <a:off x="685800" y="5029200"/>
            <a:ext cx="7239000" cy="1371600"/>
          </a:xfrm>
          <a:prstGeom prst="wedgeRoundRectCallout">
            <a:avLst>
              <a:gd name="adj1" fmla="val 57042"/>
              <a:gd name="adj2" fmla="val -73380"/>
              <a:gd name="adj3" fmla="val 16667"/>
            </a:avLst>
          </a:prstGeom>
          <a:solidFill>
            <a:srgbClr val="DDDDDD"/>
          </a:solidFill>
          <a:ln w="9525">
            <a:solidFill>
              <a:schemeClr val="tx1"/>
            </a:solidFill>
            <a:miter lim="800000"/>
            <a:headEnd/>
            <a:tailEnd/>
          </a:ln>
          <a:effectLst/>
        </p:spPr>
        <p:txBody>
          <a:bodyPr/>
          <a:lstStyle/>
          <a:p>
            <a:r>
              <a:rPr lang="en-US" sz="4000">
                <a:solidFill>
                  <a:srgbClr val="FF00FF"/>
                </a:solidFill>
              </a:rPr>
              <a:t> Tại sao ban đêm có gió thổi từ đất liền ra biển?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9908"/>
                                        </p:tgtEl>
                                        <p:attrNameLst>
                                          <p:attrName>style.visibility</p:attrName>
                                        </p:attrNameLst>
                                      </p:cBhvr>
                                      <p:to>
                                        <p:strVal val="visible"/>
                                      </p:to>
                                    </p:set>
                                    <p:anim calcmode="lin" valueType="num">
                                      <p:cBhvr>
                                        <p:cTn id="7" dur="1000" fill="hold"/>
                                        <p:tgtEl>
                                          <p:spTgt spid="79908"/>
                                        </p:tgtEl>
                                        <p:attrNameLst>
                                          <p:attrName>ppt_w</p:attrName>
                                        </p:attrNameLst>
                                      </p:cBhvr>
                                      <p:tavLst>
                                        <p:tav tm="0">
                                          <p:val>
                                            <p:strVal val="#ppt_w*0.70"/>
                                          </p:val>
                                        </p:tav>
                                        <p:tav tm="100000">
                                          <p:val>
                                            <p:strVal val="#ppt_w"/>
                                          </p:val>
                                        </p:tav>
                                      </p:tavLst>
                                    </p:anim>
                                    <p:anim calcmode="lin" valueType="num">
                                      <p:cBhvr>
                                        <p:cTn id="8" dur="1000" fill="hold"/>
                                        <p:tgtEl>
                                          <p:spTgt spid="79908"/>
                                        </p:tgtEl>
                                        <p:attrNameLst>
                                          <p:attrName>ppt_h</p:attrName>
                                        </p:attrNameLst>
                                      </p:cBhvr>
                                      <p:tavLst>
                                        <p:tav tm="0">
                                          <p:val>
                                            <p:strVal val="#ppt_h"/>
                                          </p:val>
                                        </p:tav>
                                        <p:tav tm="100000">
                                          <p:val>
                                            <p:strVal val="#ppt_h"/>
                                          </p:val>
                                        </p:tav>
                                      </p:tavLst>
                                    </p:anim>
                                    <p:animEffect transition="in" filter="fade">
                                      <p:cBhvr>
                                        <p:cTn id="9" dur="1000"/>
                                        <p:tgtEl>
                                          <p:spTgt spid="7990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9907"/>
                                        </p:tgtEl>
                                        <p:attrNameLst>
                                          <p:attrName>style.visibility</p:attrName>
                                        </p:attrNameLst>
                                      </p:cBhvr>
                                      <p:to>
                                        <p:strVal val="visible"/>
                                      </p:to>
                                    </p:set>
                                    <p:animEffect transition="in" filter="dissolve">
                                      <p:cBhvr>
                                        <p:cTn id="14" dur="500"/>
                                        <p:tgtEl>
                                          <p:spTgt spid="7990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9920"/>
                                        </p:tgtEl>
                                        <p:attrNameLst>
                                          <p:attrName>style.visibility</p:attrName>
                                        </p:attrNameLst>
                                      </p:cBhvr>
                                      <p:to>
                                        <p:strVal val="visible"/>
                                      </p:to>
                                    </p:set>
                                    <p:animEffect transition="in" filter="box(in)">
                                      <p:cBhvr>
                                        <p:cTn id="19" dur="500"/>
                                        <p:tgtEl>
                                          <p:spTgt spid="79920"/>
                                        </p:tgtEl>
                                      </p:cBhvr>
                                    </p:animEffect>
                                  </p:childTnLst>
                                </p:cTn>
                              </p:par>
                              <p:par>
                                <p:cTn id="20" presetID="3" presetClass="exit" presetSubtype="10" fill="hold" grpId="1" nodeType="withEffect">
                                  <p:stCondLst>
                                    <p:cond delay="0"/>
                                  </p:stCondLst>
                                  <p:childTnLst>
                                    <p:animEffect transition="out" filter="blinds(horizontal)">
                                      <p:cBhvr>
                                        <p:cTn id="21" dur="500"/>
                                        <p:tgtEl>
                                          <p:spTgt spid="79907"/>
                                        </p:tgtEl>
                                      </p:cBhvr>
                                    </p:animEffect>
                                    <p:set>
                                      <p:cBhvr>
                                        <p:cTn id="22" dur="1" fill="hold">
                                          <p:stCondLst>
                                            <p:cond delay="499"/>
                                          </p:stCondLst>
                                        </p:cTn>
                                        <p:tgtEl>
                                          <p:spTgt spid="799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20" grpId="0" animBg="1"/>
      <p:bldP spid="79907" grpId="0" animBg="1"/>
      <p:bldP spid="7990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081" name="AutoShape 185"/>
          <p:cNvSpPr>
            <a:spLocks noChangeArrowheads="1"/>
          </p:cNvSpPr>
          <p:nvPr/>
        </p:nvSpPr>
        <p:spPr bwMode="auto">
          <a:xfrm>
            <a:off x="0" y="457200"/>
            <a:ext cx="9144000" cy="6400800"/>
          </a:xfrm>
          <a:prstGeom prst="cloudCallout">
            <a:avLst>
              <a:gd name="adj1" fmla="val 46773"/>
              <a:gd name="adj2" fmla="val -50347"/>
            </a:avLst>
          </a:prstGeom>
          <a:solidFill>
            <a:srgbClr val="DDDDDD"/>
          </a:solidFill>
          <a:ln w="9525">
            <a:solidFill>
              <a:schemeClr val="tx1"/>
            </a:solidFill>
            <a:round/>
            <a:headEnd/>
            <a:tailEnd/>
          </a:ln>
          <a:effectLst/>
        </p:spPr>
        <p:txBody>
          <a:bodyPr/>
          <a:lstStyle/>
          <a:p>
            <a:pPr algn="ctr"/>
            <a:endParaRPr lang="en-US"/>
          </a:p>
        </p:txBody>
      </p:sp>
      <p:sp>
        <p:nvSpPr>
          <p:cNvPr id="80898" name="Rectangle 2"/>
          <p:cNvSpPr>
            <a:spLocks noGrp="1" noChangeArrowheads="1"/>
          </p:cNvSpPr>
          <p:nvPr>
            <p:ph type="title"/>
          </p:nvPr>
        </p:nvSpPr>
        <p:spPr/>
        <p:txBody>
          <a:bodyPr/>
          <a:lstStyle/>
          <a:p>
            <a:r>
              <a:rPr lang="en-US" sz="4800" b="1" i="1">
                <a:solidFill>
                  <a:srgbClr val="CC00FF"/>
                </a:solidFill>
                <a:latin typeface="Times New Roman" pitchFamily="18" charset="0"/>
              </a:rPr>
              <a:t>                  </a:t>
            </a:r>
            <a:r>
              <a:rPr lang="en-US" sz="4800" b="1" i="1" u="sng">
                <a:solidFill>
                  <a:srgbClr val="CC00FF"/>
                </a:solidFill>
                <a:latin typeface="Times New Roman" pitchFamily="18" charset="0"/>
              </a:rPr>
              <a:t>Kết luận :</a:t>
            </a:r>
          </a:p>
        </p:txBody>
      </p:sp>
      <p:sp>
        <p:nvSpPr>
          <p:cNvPr id="80905" name="Line 9"/>
          <p:cNvSpPr>
            <a:spLocks noChangeShapeType="1"/>
          </p:cNvSpPr>
          <p:nvPr/>
        </p:nvSpPr>
        <p:spPr bwMode="auto">
          <a:xfrm>
            <a:off x="9144000" y="685800"/>
            <a:ext cx="0" cy="76200"/>
          </a:xfrm>
          <a:prstGeom prst="line">
            <a:avLst/>
          </a:prstGeom>
          <a:noFill/>
          <a:ln w="9525">
            <a:solidFill>
              <a:schemeClr val="tx1"/>
            </a:solidFill>
            <a:round/>
            <a:headEnd/>
            <a:tailEnd/>
          </a:ln>
          <a:effectLst/>
        </p:spPr>
        <p:txBody>
          <a:bodyPr/>
          <a:lstStyle/>
          <a:p>
            <a:endParaRPr lang="en-US"/>
          </a:p>
        </p:txBody>
      </p:sp>
      <p:grpSp>
        <p:nvGrpSpPr>
          <p:cNvPr id="81051" name="Group 155"/>
          <p:cNvGrpSpPr>
            <a:grpSpLocks/>
          </p:cNvGrpSpPr>
          <p:nvPr/>
        </p:nvGrpSpPr>
        <p:grpSpPr bwMode="auto">
          <a:xfrm>
            <a:off x="-5638800" y="4419600"/>
            <a:ext cx="5638800" cy="3733800"/>
            <a:chOff x="2208" y="0"/>
            <a:chExt cx="3552" cy="2352"/>
          </a:xfrm>
        </p:grpSpPr>
        <p:sp>
          <p:nvSpPr>
            <p:cNvPr id="81052" name="Oval 156"/>
            <p:cNvSpPr>
              <a:spLocks noChangeArrowheads="1"/>
            </p:cNvSpPr>
            <p:nvPr/>
          </p:nvSpPr>
          <p:spPr bwMode="auto">
            <a:xfrm>
              <a:off x="5232" y="0"/>
              <a:ext cx="528" cy="480"/>
            </a:xfrm>
            <a:prstGeom prst="ellipse">
              <a:avLst/>
            </a:prstGeom>
            <a:solidFill>
              <a:srgbClr val="FFCC00"/>
            </a:solidFill>
            <a:ln w="9525">
              <a:solidFill>
                <a:srgbClr val="FF6600"/>
              </a:solidFill>
              <a:round/>
              <a:headEnd/>
              <a:tailEnd/>
            </a:ln>
            <a:effectLst/>
          </p:spPr>
          <p:txBody>
            <a:bodyPr wrap="none" anchor="ctr"/>
            <a:lstStyle/>
            <a:p>
              <a:endParaRPr lang="en-US"/>
            </a:p>
          </p:txBody>
        </p:sp>
        <p:sp>
          <p:nvSpPr>
            <p:cNvPr id="81053" name="Line 157"/>
            <p:cNvSpPr>
              <a:spLocks noChangeShapeType="1"/>
            </p:cNvSpPr>
            <p:nvPr/>
          </p:nvSpPr>
          <p:spPr bwMode="auto">
            <a:xfrm>
              <a:off x="5616" y="432"/>
              <a:ext cx="144" cy="384"/>
            </a:xfrm>
            <a:prstGeom prst="line">
              <a:avLst/>
            </a:prstGeom>
            <a:noFill/>
            <a:ln w="9525">
              <a:solidFill>
                <a:srgbClr val="FFFF66"/>
              </a:solidFill>
              <a:round/>
              <a:headEnd/>
              <a:tailEnd/>
            </a:ln>
            <a:effectLst/>
          </p:spPr>
          <p:txBody>
            <a:bodyPr/>
            <a:lstStyle/>
            <a:p>
              <a:endParaRPr lang="en-US"/>
            </a:p>
          </p:txBody>
        </p:sp>
        <p:sp>
          <p:nvSpPr>
            <p:cNvPr id="81054" name="Line 158"/>
            <p:cNvSpPr>
              <a:spLocks noChangeShapeType="1"/>
            </p:cNvSpPr>
            <p:nvPr/>
          </p:nvSpPr>
          <p:spPr bwMode="auto">
            <a:xfrm>
              <a:off x="5520" y="480"/>
              <a:ext cx="240" cy="1632"/>
            </a:xfrm>
            <a:prstGeom prst="line">
              <a:avLst/>
            </a:prstGeom>
            <a:noFill/>
            <a:ln w="9525">
              <a:solidFill>
                <a:srgbClr val="FFFF66"/>
              </a:solidFill>
              <a:round/>
              <a:headEnd/>
              <a:tailEnd/>
            </a:ln>
            <a:effectLst/>
          </p:spPr>
          <p:txBody>
            <a:bodyPr/>
            <a:lstStyle/>
            <a:p>
              <a:endParaRPr lang="en-US"/>
            </a:p>
          </p:txBody>
        </p:sp>
        <p:sp>
          <p:nvSpPr>
            <p:cNvPr id="81055" name="Line 159"/>
            <p:cNvSpPr>
              <a:spLocks noChangeShapeType="1"/>
            </p:cNvSpPr>
            <p:nvPr/>
          </p:nvSpPr>
          <p:spPr bwMode="auto">
            <a:xfrm flipH="1" flipV="1">
              <a:off x="4752" y="0"/>
              <a:ext cx="480" cy="144"/>
            </a:xfrm>
            <a:prstGeom prst="line">
              <a:avLst/>
            </a:prstGeom>
            <a:noFill/>
            <a:ln w="9525">
              <a:solidFill>
                <a:srgbClr val="FFFF66"/>
              </a:solidFill>
              <a:round/>
              <a:headEnd/>
              <a:tailEnd/>
            </a:ln>
            <a:effectLst/>
          </p:spPr>
          <p:txBody>
            <a:bodyPr/>
            <a:lstStyle/>
            <a:p>
              <a:endParaRPr lang="en-US"/>
            </a:p>
          </p:txBody>
        </p:sp>
        <p:sp>
          <p:nvSpPr>
            <p:cNvPr id="81056" name="Line 160"/>
            <p:cNvSpPr>
              <a:spLocks noChangeShapeType="1"/>
            </p:cNvSpPr>
            <p:nvPr/>
          </p:nvSpPr>
          <p:spPr bwMode="auto">
            <a:xfrm flipH="1">
              <a:off x="4704" y="432"/>
              <a:ext cx="672" cy="1536"/>
            </a:xfrm>
            <a:prstGeom prst="line">
              <a:avLst/>
            </a:prstGeom>
            <a:noFill/>
            <a:ln w="9525">
              <a:solidFill>
                <a:srgbClr val="FFFF66"/>
              </a:solidFill>
              <a:round/>
              <a:headEnd/>
              <a:tailEnd/>
            </a:ln>
            <a:effectLst/>
          </p:spPr>
          <p:txBody>
            <a:bodyPr/>
            <a:lstStyle/>
            <a:p>
              <a:endParaRPr lang="en-US"/>
            </a:p>
          </p:txBody>
        </p:sp>
        <p:sp>
          <p:nvSpPr>
            <p:cNvPr id="81057" name="Line 161"/>
            <p:cNvSpPr>
              <a:spLocks noChangeShapeType="1"/>
            </p:cNvSpPr>
            <p:nvPr/>
          </p:nvSpPr>
          <p:spPr bwMode="auto">
            <a:xfrm flipH="1">
              <a:off x="3456" y="432"/>
              <a:ext cx="1872" cy="1872"/>
            </a:xfrm>
            <a:prstGeom prst="line">
              <a:avLst/>
            </a:prstGeom>
            <a:noFill/>
            <a:ln w="9525">
              <a:solidFill>
                <a:srgbClr val="FFFF66"/>
              </a:solidFill>
              <a:round/>
              <a:headEnd/>
              <a:tailEnd/>
            </a:ln>
            <a:effectLst/>
          </p:spPr>
          <p:txBody>
            <a:bodyPr/>
            <a:lstStyle/>
            <a:p>
              <a:endParaRPr lang="en-US"/>
            </a:p>
          </p:txBody>
        </p:sp>
        <p:sp>
          <p:nvSpPr>
            <p:cNvPr id="81058" name="Line 162"/>
            <p:cNvSpPr>
              <a:spLocks noChangeShapeType="1"/>
            </p:cNvSpPr>
            <p:nvPr/>
          </p:nvSpPr>
          <p:spPr bwMode="auto">
            <a:xfrm flipH="1">
              <a:off x="2880" y="384"/>
              <a:ext cx="2400" cy="1584"/>
            </a:xfrm>
            <a:prstGeom prst="line">
              <a:avLst/>
            </a:prstGeom>
            <a:noFill/>
            <a:ln w="9525">
              <a:solidFill>
                <a:srgbClr val="FFFF66"/>
              </a:solidFill>
              <a:round/>
              <a:headEnd/>
              <a:tailEnd/>
            </a:ln>
            <a:effectLst/>
          </p:spPr>
          <p:txBody>
            <a:bodyPr/>
            <a:lstStyle/>
            <a:p>
              <a:endParaRPr lang="en-US"/>
            </a:p>
          </p:txBody>
        </p:sp>
        <p:sp>
          <p:nvSpPr>
            <p:cNvPr id="81059" name="Line 163"/>
            <p:cNvSpPr>
              <a:spLocks noChangeShapeType="1"/>
            </p:cNvSpPr>
            <p:nvPr/>
          </p:nvSpPr>
          <p:spPr bwMode="auto">
            <a:xfrm flipH="1">
              <a:off x="2208" y="336"/>
              <a:ext cx="3024" cy="768"/>
            </a:xfrm>
            <a:prstGeom prst="line">
              <a:avLst/>
            </a:prstGeom>
            <a:noFill/>
            <a:ln w="9525">
              <a:solidFill>
                <a:srgbClr val="FFFF66"/>
              </a:solidFill>
              <a:round/>
              <a:headEnd/>
              <a:tailEnd/>
            </a:ln>
            <a:effectLst/>
          </p:spPr>
          <p:txBody>
            <a:bodyPr/>
            <a:lstStyle/>
            <a:p>
              <a:endParaRPr lang="en-US"/>
            </a:p>
          </p:txBody>
        </p:sp>
        <p:sp>
          <p:nvSpPr>
            <p:cNvPr id="81060" name="Line 164"/>
            <p:cNvSpPr>
              <a:spLocks noChangeShapeType="1"/>
            </p:cNvSpPr>
            <p:nvPr/>
          </p:nvSpPr>
          <p:spPr bwMode="auto">
            <a:xfrm flipH="1">
              <a:off x="2592" y="240"/>
              <a:ext cx="2592" cy="0"/>
            </a:xfrm>
            <a:prstGeom prst="line">
              <a:avLst/>
            </a:prstGeom>
            <a:noFill/>
            <a:ln w="9525">
              <a:solidFill>
                <a:srgbClr val="FFFF66"/>
              </a:solidFill>
              <a:round/>
              <a:headEnd/>
              <a:tailEnd/>
            </a:ln>
            <a:effectLst/>
          </p:spPr>
          <p:txBody>
            <a:bodyPr/>
            <a:lstStyle/>
            <a:p>
              <a:endParaRPr lang="en-US"/>
            </a:p>
          </p:txBody>
        </p:sp>
        <p:sp>
          <p:nvSpPr>
            <p:cNvPr id="81061" name="Line 165"/>
            <p:cNvSpPr>
              <a:spLocks noChangeShapeType="1"/>
            </p:cNvSpPr>
            <p:nvPr/>
          </p:nvSpPr>
          <p:spPr bwMode="auto">
            <a:xfrm>
              <a:off x="5424" y="480"/>
              <a:ext cx="0" cy="1872"/>
            </a:xfrm>
            <a:prstGeom prst="line">
              <a:avLst/>
            </a:prstGeom>
            <a:noFill/>
            <a:ln w="9525">
              <a:solidFill>
                <a:srgbClr val="FFFF66"/>
              </a:solidFill>
              <a:round/>
              <a:headEnd/>
              <a:tailEnd/>
            </a:ln>
            <a:effectLst/>
          </p:spPr>
          <p:txBody>
            <a:bodyPr/>
            <a:lstStyle/>
            <a:p>
              <a:endParaRPr lang="en-US"/>
            </a:p>
          </p:txBody>
        </p:sp>
      </p:grpSp>
      <p:sp>
        <p:nvSpPr>
          <p:cNvPr id="80899" name="Rectangle 3"/>
          <p:cNvSpPr>
            <a:spLocks noGrp="1" noChangeArrowheads="1"/>
          </p:cNvSpPr>
          <p:nvPr>
            <p:ph type="body" idx="1"/>
          </p:nvPr>
        </p:nvSpPr>
        <p:spPr>
          <a:xfrm>
            <a:off x="304800" y="1524000"/>
            <a:ext cx="8534400" cy="4114800"/>
          </a:xfrm>
          <a:noFill/>
          <a:ln/>
        </p:spPr>
        <p:txBody>
          <a:bodyPr/>
          <a:lstStyle/>
          <a:p>
            <a:r>
              <a:rPr lang="en-US" i="1">
                <a:solidFill>
                  <a:srgbClr val="0000CC"/>
                </a:solidFill>
                <a:latin typeface="Times New Roman" pitchFamily="18" charset="0"/>
              </a:rPr>
              <a:t>  </a:t>
            </a:r>
            <a:r>
              <a:rPr lang="en-US">
                <a:solidFill>
                  <a:schemeClr val="bg2"/>
                </a:solidFill>
                <a:latin typeface="Times New Roman" pitchFamily="18" charset="0"/>
              </a:rPr>
              <a:t>Dưới ánh nắng mặt trời phần đất liền nóng nhanh hơn phần nước và cũng nguội đi nhanh hơn phần nước. </a:t>
            </a:r>
          </a:p>
          <a:p>
            <a:r>
              <a:rPr lang="en-US">
                <a:solidFill>
                  <a:schemeClr val="bg2"/>
                </a:solidFill>
                <a:latin typeface="Times New Roman" pitchFamily="18" charset="0"/>
              </a:rPr>
              <a:t>Sự chênh lệch nhiệt độ vào ban ngày và ban đêm giữa biển và đất liền nên ban ngày có gió thổi từ biển vào đất liền, ban đêm có gió thổi từ đất liền ra biển.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nodeType="afterEffect">
                                  <p:stCondLst>
                                    <p:cond delay="0"/>
                                  </p:stCondLst>
                                  <p:childTnLst>
                                    <p:animMotion origin="layout" path="M 0.11128 -0.09514 L 0.29149 -0.30324 C 0.32934 -0.34746 0.38784 -0.40047 0.4559 -0.44468 C 0.53368 -0.49121 0.59791 -0.51968 0.6467 -0.52871 L 0.87326 -0.59098 " pathEditMode="relative" rAng="14644146" ptsTypes="FffFF">
                                      <p:cBhvr>
                                        <p:cTn id="6" dur="2000" fill="hold"/>
                                        <p:tgtEl>
                                          <p:spTgt spid="81051"/>
                                        </p:tgtEl>
                                        <p:attrNameLst>
                                          <p:attrName>ppt_x</p:attrName>
                                          <p:attrName>ppt_y</p:attrName>
                                        </p:attrNameLst>
                                      </p:cBhvr>
                                      <p:rCtr x="363" y="-298"/>
                                    </p:animMotion>
                                  </p:childTnLst>
                                </p:cTn>
                              </p:par>
                              <p:par>
                                <p:cTn id="7" presetID="6" presetClass="emph" presetSubtype="0" fill="hold" nodeType="withEffect">
                                  <p:stCondLst>
                                    <p:cond delay="0"/>
                                  </p:stCondLst>
                                  <p:childTnLst>
                                    <p:animScale>
                                      <p:cBhvr>
                                        <p:cTn id="8" dur="2000" fill="hold"/>
                                        <p:tgtEl>
                                          <p:spTgt spid="81051"/>
                                        </p:tgtEl>
                                      </p:cBhvr>
                                      <p:by x="150000" y="150000"/>
                                    </p:animScale>
                                  </p:childTnLst>
                                </p:cTn>
                              </p:par>
                            </p:childTnLst>
                          </p:cTn>
                        </p:par>
                        <p:par>
                          <p:cTn id="9" fill="hold">
                            <p:stCondLst>
                              <p:cond delay="2000"/>
                            </p:stCondLst>
                            <p:childTnLst>
                              <p:par>
                                <p:cTn id="10" presetID="24" presetClass="entr" presetSubtype="0" fill="hold" grpId="0" nodeType="afterEffect">
                                  <p:stCondLst>
                                    <p:cond delay="0"/>
                                  </p:stCondLst>
                                  <p:childTnLst>
                                    <p:set>
                                      <p:cBhvr>
                                        <p:cTn id="11" dur="1" fill="hold">
                                          <p:stCondLst>
                                            <p:cond delay="0"/>
                                          </p:stCondLst>
                                        </p:cTn>
                                        <p:tgtEl>
                                          <p:spTgt spid="81081"/>
                                        </p:tgtEl>
                                        <p:attrNameLst>
                                          <p:attrName>style.visibility</p:attrName>
                                        </p:attrNameLst>
                                      </p:cBhvr>
                                      <p:to>
                                        <p:strVal val="visible"/>
                                      </p:to>
                                    </p:set>
                                    <p:anim to="" calcmode="lin" valueType="num">
                                      <p:cBhvr>
                                        <p:cTn id="12" dur="1" fill="hold"/>
                                        <p:tgtEl>
                                          <p:spTgt spid="81081"/>
                                        </p:tgtEl>
                                        <p:attrNameLst>
                                          <p:attrName/>
                                        </p:attrNameLst>
                                      </p:cBhvr>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80898"/>
                                        </p:tgtEl>
                                        <p:attrNameLst>
                                          <p:attrName>style.visibility</p:attrName>
                                        </p:attrNameLst>
                                      </p:cBhvr>
                                      <p:to>
                                        <p:strVal val="visible"/>
                                      </p:to>
                                    </p:set>
                                    <p:animEffect transition="in" filter="dissolve">
                                      <p:cBhvr>
                                        <p:cTn id="16" dur="500"/>
                                        <p:tgtEl>
                                          <p:spTgt spid="80898"/>
                                        </p:tgtEl>
                                      </p:cBhvr>
                                    </p:animEffect>
                                  </p:childTnLst>
                                </p:cTn>
                              </p:par>
                            </p:childTnLst>
                          </p:cTn>
                        </p:par>
                        <p:par>
                          <p:cTn id="17" fill="hold">
                            <p:stCondLst>
                              <p:cond delay="2500"/>
                            </p:stCondLst>
                            <p:childTnLst>
                              <p:par>
                                <p:cTn id="18" presetID="56" presetClass="entr" presetSubtype="0" fill="hold" nodeType="afterEffect">
                                  <p:stCondLst>
                                    <p:cond delay="1000"/>
                                  </p:stCondLst>
                                  <p:iterate type="lt">
                                    <p:tmPct val="10000"/>
                                  </p:iterate>
                                  <p:childTnLst>
                                    <p:set>
                                      <p:cBhvr>
                                        <p:cTn id="19" dur="1" fill="hold">
                                          <p:stCondLst>
                                            <p:cond delay="0"/>
                                          </p:stCondLst>
                                        </p:cTn>
                                        <p:tgtEl>
                                          <p:spTgt spid="80899">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80899">
                                            <p:txEl>
                                              <p:pRg st="0" end="0"/>
                                            </p:txEl>
                                          </p:spTgt>
                                        </p:tgtEl>
                                        <p:attrNameLst>
                                          <p:attrName>ppt_w</p:attrName>
                                        </p:attrNameLst>
                                      </p:cBhvr>
                                    </p:anim>
                                    <p:anim by="(#ppt_w*0.50)" calcmode="lin" valueType="num">
                                      <p:cBhvr>
                                        <p:cTn id="21" dur="500" decel="50000" autoRev="1" fill="hold">
                                          <p:stCondLst>
                                            <p:cond delay="0"/>
                                          </p:stCondLst>
                                        </p:cTn>
                                        <p:tgtEl>
                                          <p:spTgt spid="80899">
                                            <p:txEl>
                                              <p:pRg st="0" end="0"/>
                                            </p:txEl>
                                          </p:spTgt>
                                        </p:tgtEl>
                                        <p:attrNameLst>
                                          <p:attrName>ppt_x</p:attrName>
                                        </p:attrNameLst>
                                      </p:cBhvr>
                                    </p:anim>
                                    <p:anim from="(-#ppt_h/2)" to="(#ppt_y)" calcmode="lin" valueType="num">
                                      <p:cBhvr>
                                        <p:cTn id="22" dur="1000" fill="hold">
                                          <p:stCondLst>
                                            <p:cond delay="0"/>
                                          </p:stCondLst>
                                        </p:cTn>
                                        <p:tgtEl>
                                          <p:spTgt spid="80899">
                                            <p:txEl>
                                              <p:pRg st="0" end="0"/>
                                            </p:txEl>
                                          </p:spTgt>
                                        </p:tgtEl>
                                        <p:attrNameLst>
                                          <p:attrName>ppt_y</p:attrName>
                                        </p:attrNameLst>
                                      </p:cBhvr>
                                    </p:anim>
                                    <p:animRot by="21600000">
                                      <p:cBhvr>
                                        <p:cTn id="23" dur="1000" fill="hold">
                                          <p:stCondLst>
                                            <p:cond delay="0"/>
                                          </p:stCondLst>
                                        </p:cTn>
                                        <p:tgtEl>
                                          <p:spTgt spid="80899">
                                            <p:txEl>
                                              <p:pRg st="0" end="0"/>
                                            </p:txEl>
                                          </p:spTgt>
                                        </p:tgtEl>
                                        <p:attrNameLst>
                                          <p:attrName>r</p:attrName>
                                        </p:attrNameLst>
                                      </p:cBhvr>
                                    </p:animRot>
                                  </p:childTnLst>
                                </p:cTn>
                              </p:par>
                            </p:childTnLst>
                          </p:cTn>
                        </p:par>
                        <p:par>
                          <p:cTn id="24" fill="hold">
                            <p:stCondLst>
                              <p:cond delay="12300"/>
                            </p:stCondLst>
                            <p:childTnLst>
                              <p:par>
                                <p:cTn id="25" presetID="56" presetClass="entr" presetSubtype="0" fill="hold" nodeType="afterEffect">
                                  <p:stCondLst>
                                    <p:cond delay="1000"/>
                                  </p:stCondLst>
                                  <p:iterate type="lt">
                                    <p:tmPct val="10000"/>
                                  </p:iterate>
                                  <p:childTnLst>
                                    <p:set>
                                      <p:cBhvr>
                                        <p:cTn id="26" dur="1" fill="hold">
                                          <p:stCondLst>
                                            <p:cond delay="0"/>
                                          </p:stCondLst>
                                        </p:cTn>
                                        <p:tgtEl>
                                          <p:spTgt spid="80899">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80899">
                                            <p:txEl>
                                              <p:pRg st="1" end="1"/>
                                            </p:txEl>
                                          </p:spTgt>
                                        </p:tgtEl>
                                        <p:attrNameLst>
                                          <p:attrName>ppt_w</p:attrName>
                                        </p:attrNameLst>
                                      </p:cBhvr>
                                    </p:anim>
                                    <p:anim by="(#ppt_w*0.50)" calcmode="lin" valueType="num">
                                      <p:cBhvr>
                                        <p:cTn id="28" dur="500" decel="50000" autoRev="1" fill="hold">
                                          <p:stCondLst>
                                            <p:cond delay="0"/>
                                          </p:stCondLst>
                                        </p:cTn>
                                        <p:tgtEl>
                                          <p:spTgt spid="80899">
                                            <p:txEl>
                                              <p:pRg st="1" end="1"/>
                                            </p:txEl>
                                          </p:spTgt>
                                        </p:tgtEl>
                                        <p:attrNameLst>
                                          <p:attrName>ppt_x</p:attrName>
                                        </p:attrNameLst>
                                      </p:cBhvr>
                                    </p:anim>
                                    <p:anim from="(-#ppt_h/2)" to="(#ppt_y)" calcmode="lin" valueType="num">
                                      <p:cBhvr>
                                        <p:cTn id="29" dur="1000" fill="hold">
                                          <p:stCondLst>
                                            <p:cond delay="0"/>
                                          </p:stCondLst>
                                        </p:cTn>
                                        <p:tgtEl>
                                          <p:spTgt spid="80899">
                                            <p:txEl>
                                              <p:pRg st="1" end="1"/>
                                            </p:txEl>
                                          </p:spTgt>
                                        </p:tgtEl>
                                        <p:attrNameLst>
                                          <p:attrName>ppt_y</p:attrName>
                                        </p:attrNameLst>
                                      </p:cBhvr>
                                    </p:anim>
                                    <p:animRot by="21600000">
                                      <p:cBhvr>
                                        <p:cTn id="30" dur="1000" fill="hold">
                                          <p:stCondLst>
                                            <p:cond delay="0"/>
                                          </p:stCondLst>
                                        </p:cTn>
                                        <p:tgtEl>
                                          <p:spTgt spid="8089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81" grpId="0" animBg="1"/>
      <p:bldP spid="8089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14400" y="381000"/>
            <a:ext cx="7620000" cy="838200"/>
          </a:xfrm>
          <a:prstGeom prst="rect">
            <a:avLst/>
          </a:prstGeom>
          <a:noFill/>
          <a:ln w="9525">
            <a:noFill/>
            <a:miter lim="800000"/>
            <a:headEnd/>
            <a:tailEnd/>
          </a:ln>
          <a:effectLst/>
        </p:spPr>
        <p:txBody>
          <a:bodyPr wrap="none" anchor="ctr"/>
          <a:lstStyle/>
          <a:p>
            <a:r>
              <a:rPr lang="en-US" sz="2800" b="1" i="1">
                <a:solidFill>
                  <a:schemeClr val="bg2"/>
                </a:solidFill>
                <a:latin typeface=".VnUniverseH" pitchFamily="34" charset="0"/>
              </a:rPr>
              <a:t>Nh÷ng vÝ dô vÒ viÖc t¹o ra giã cña con ng­êi</a:t>
            </a:r>
            <a:endParaRPr lang="en-US" sz="2800" b="1" i="1">
              <a:solidFill>
                <a:schemeClr val="bg2"/>
              </a:solidFill>
              <a:latin typeface=".VnLinusH" pitchFamily="34" charset="0"/>
            </a:endParaRPr>
          </a:p>
        </p:txBody>
      </p:sp>
      <p:graphicFrame>
        <p:nvGraphicFramePr>
          <p:cNvPr id="62466" name="Object 2"/>
          <p:cNvGraphicFramePr>
            <a:graphicFrameLocks noChangeAspect="1"/>
          </p:cNvGraphicFramePr>
          <p:nvPr/>
        </p:nvGraphicFramePr>
        <p:xfrm>
          <a:off x="304800" y="2438400"/>
          <a:ext cx="2514600" cy="1676400"/>
        </p:xfrm>
        <a:graphic>
          <a:graphicData uri="http://schemas.openxmlformats.org/drawingml/2006/compatibility">
            <com:legacyDrawing xmlns:com="http://schemas.openxmlformats.org/drawingml/2006/compatibility" spid="_x0000_s62466"/>
          </a:graphicData>
        </a:graphic>
      </p:graphicFrame>
      <p:sp>
        <p:nvSpPr>
          <p:cNvPr id="21510" name="Text Box 6"/>
          <p:cNvSpPr txBox="1">
            <a:spLocks noChangeArrowheads="1"/>
          </p:cNvSpPr>
          <p:nvPr/>
        </p:nvSpPr>
        <p:spPr bwMode="auto">
          <a:xfrm>
            <a:off x="533400" y="4191000"/>
            <a:ext cx="2286000" cy="641350"/>
          </a:xfrm>
          <a:prstGeom prst="rect">
            <a:avLst/>
          </a:prstGeom>
          <a:noFill/>
          <a:ln w="9525">
            <a:noFill/>
            <a:miter lim="800000"/>
            <a:headEnd/>
            <a:tailEnd/>
          </a:ln>
          <a:effectLst/>
        </p:spPr>
        <p:txBody>
          <a:bodyPr>
            <a:spAutoFit/>
          </a:bodyPr>
          <a:lstStyle/>
          <a:p>
            <a:pPr>
              <a:spcBef>
                <a:spcPct val="50000"/>
              </a:spcBef>
            </a:pPr>
            <a:r>
              <a:rPr lang="en-US" sz="3600" i="1">
                <a:solidFill>
                  <a:schemeClr val="bg2"/>
                </a:solidFill>
                <a:latin typeface=".VnTime" pitchFamily="34" charset="0"/>
              </a:rPr>
              <a:t>Qu¹t</a:t>
            </a:r>
            <a:r>
              <a:rPr lang="en-US" sz="3600" i="1">
                <a:solidFill>
                  <a:srgbClr val="FF0000"/>
                </a:solidFill>
                <a:latin typeface=".VnTime" pitchFamily="34" charset="0"/>
              </a:rPr>
              <a:t> </a:t>
            </a:r>
            <a:r>
              <a:rPr lang="en-US" sz="3600" i="1">
                <a:solidFill>
                  <a:schemeClr val="bg2"/>
                </a:solidFill>
                <a:latin typeface=".VnTime" pitchFamily="34" charset="0"/>
              </a:rPr>
              <a:t>tay</a:t>
            </a:r>
          </a:p>
        </p:txBody>
      </p:sp>
      <p:sp>
        <p:nvSpPr>
          <p:cNvPr id="21511" name="Text Box 7"/>
          <p:cNvSpPr txBox="1">
            <a:spLocks noChangeArrowheads="1"/>
          </p:cNvSpPr>
          <p:nvPr/>
        </p:nvSpPr>
        <p:spPr bwMode="auto">
          <a:xfrm>
            <a:off x="2971800" y="4191000"/>
            <a:ext cx="2057400" cy="579438"/>
          </a:xfrm>
          <a:prstGeom prst="rect">
            <a:avLst/>
          </a:prstGeom>
          <a:noFill/>
          <a:ln w="9525">
            <a:noFill/>
            <a:miter lim="800000"/>
            <a:headEnd/>
            <a:tailEnd/>
          </a:ln>
          <a:effectLst/>
        </p:spPr>
        <p:txBody>
          <a:bodyPr>
            <a:spAutoFit/>
          </a:bodyPr>
          <a:lstStyle/>
          <a:p>
            <a:pPr algn="ctr">
              <a:spcBef>
                <a:spcPct val="50000"/>
              </a:spcBef>
            </a:pPr>
            <a:r>
              <a:rPr lang="en-US" sz="3200" i="1">
                <a:solidFill>
                  <a:schemeClr val="bg2"/>
                </a:solidFill>
                <a:latin typeface=".VnTime" pitchFamily="34" charset="0"/>
              </a:rPr>
              <a:t>Qu¹t m¸y</a:t>
            </a:r>
            <a:endParaRPr lang="en-US" sz="3200">
              <a:solidFill>
                <a:schemeClr val="bg2"/>
              </a:solidFill>
              <a:latin typeface=".VnTime" pitchFamily="34" charset="0"/>
            </a:endParaRPr>
          </a:p>
        </p:txBody>
      </p:sp>
      <p:graphicFrame>
        <p:nvGraphicFramePr>
          <p:cNvPr id="62467" name="Object 3"/>
          <p:cNvGraphicFramePr>
            <a:graphicFrameLocks noChangeAspect="1"/>
          </p:cNvGraphicFramePr>
          <p:nvPr/>
        </p:nvGraphicFramePr>
        <p:xfrm>
          <a:off x="3124200" y="1676400"/>
          <a:ext cx="1905000" cy="2362200"/>
        </p:xfrm>
        <a:graphic>
          <a:graphicData uri="http://schemas.openxmlformats.org/drawingml/2006/compatibility">
            <com:legacyDrawing xmlns:com="http://schemas.openxmlformats.org/drawingml/2006/compatibility" spid="_x0000_s62467"/>
          </a:graphicData>
        </a:graphic>
      </p:graphicFrame>
      <p:graphicFrame>
        <p:nvGraphicFramePr>
          <p:cNvPr id="62468" name="Object 4"/>
          <p:cNvGraphicFramePr>
            <a:graphicFrameLocks noChangeAspect="1"/>
          </p:cNvGraphicFramePr>
          <p:nvPr/>
        </p:nvGraphicFramePr>
        <p:xfrm>
          <a:off x="5334000" y="2667000"/>
          <a:ext cx="3581400" cy="1377950"/>
        </p:xfrm>
        <a:graphic>
          <a:graphicData uri="http://schemas.openxmlformats.org/drawingml/2006/compatibility">
            <com:legacyDrawing xmlns:com="http://schemas.openxmlformats.org/drawingml/2006/compatibility" spid="_x0000_s62468"/>
          </a:graphicData>
        </a:graphic>
      </p:graphicFrame>
      <p:sp>
        <p:nvSpPr>
          <p:cNvPr id="21516" name="Rectangle 12"/>
          <p:cNvSpPr>
            <a:spLocks noChangeArrowheads="1"/>
          </p:cNvSpPr>
          <p:nvPr/>
        </p:nvSpPr>
        <p:spPr bwMode="auto">
          <a:xfrm>
            <a:off x="5562600" y="4267200"/>
            <a:ext cx="3200400" cy="381000"/>
          </a:xfrm>
          <a:prstGeom prst="rect">
            <a:avLst/>
          </a:prstGeom>
          <a:noFill/>
          <a:ln w="9525">
            <a:noFill/>
            <a:miter lim="800000"/>
            <a:headEnd/>
            <a:tailEnd/>
          </a:ln>
          <a:effectLst/>
        </p:spPr>
        <p:txBody>
          <a:bodyPr wrap="none" anchor="ctr"/>
          <a:lstStyle/>
          <a:p>
            <a:pPr algn="ctr"/>
            <a:r>
              <a:rPr lang="en-US" sz="2800" i="1">
                <a:solidFill>
                  <a:schemeClr val="bg2"/>
                </a:solidFill>
                <a:latin typeface=".VnTime" pitchFamily="34" charset="0"/>
              </a:rPr>
              <a:t>M¸y bay trùc th¨ng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1000"/>
                                  </p:stCondLst>
                                  <p:childTnLst>
                                    <p:set>
                                      <p:cBhvr>
                                        <p:cTn id="11" dur="1" fill="hold">
                                          <p:stCondLst>
                                            <p:cond delay="0"/>
                                          </p:stCondLst>
                                        </p:cTn>
                                        <p:tgtEl>
                                          <p:spTgt spid="62466"/>
                                        </p:tgtEl>
                                        <p:attrNameLst>
                                          <p:attrName>style.visibility</p:attrName>
                                        </p:attrNameLst>
                                      </p:cBhvr>
                                      <p:to>
                                        <p:strVal val="visible"/>
                                      </p:to>
                                    </p:set>
                                    <p:anim calcmode="lin" valueType="num">
                                      <p:cBhvr>
                                        <p:cTn id="12" dur="1000" fill="hold"/>
                                        <p:tgtEl>
                                          <p:spTgt spid="62466"/>
                                        </p:tgtEl>
                                        <p:attrNameLst>
                                          <p:attrName>ppt_w</p:attrName>
                                        </p:attrNameLst>
                                      </p:cBhvr>
                                      <p:tavLst>
                                        <p:tav tm="0">
                                          <p:val>
                                            <p:strVal val="#ppt_w*0.70"/>
                                          </p:val>
                                        </p:tav>
                                        <p:tav tm="100000">
                                          <p:val>
                                            <p:strVal val="#ppt_w"/>
                                          </p:val>
                                        </p:tav>
                                      </p:tavLst>
                                    </p:anim>
                                    <p:anim calcmode="lin" valueType="num">
                                      <p:cBhvr>
                                        <p:cTn id="13" dur="1000" fill="hold"/>
                                        <p:tgtEl>
                                          <p:spTgt spid="62466"/>
                                        </p:tgtEl>
                                        <p:attrNameLst>
                                          <p:attrName>ppt_h</p:attrName>
                                        </p:attrNameLst>
                                      </p:cBhvr>
                                      <p:tavLst>
                                        <p:tav tm="0">
                                          <p:val>
                                            <p:strVal val="#ppt_h"/>
                                          </p:val>
                                        </p:tav>
                                        <p:tav tm="100000">
                                          <p:val>
                                            <p:strVal val="#ppt_h"/>
                                          </p:val>
                                        </p:tav>
                                      </p:tavLst>
                                    </p:anim>
                                    <p:animEffect transition="in" filter="fade">
                                      <p:cBhvr>
                                        <p:cTn id="14" dur="1000"/>
                                        <p:tgtEl>
                                          <p:spTgt spid="62466"/>
                                        </p:tgtEl>
                                      </p:cBhvr>
                                    </p:animEffect>
                                  </p:childTnLst>
                                </p:cTn>
                              </p:par>
                            </p:childTnLst>
                          </p:cTn>
                        </p:par>
                        <p:par>
                          <p:cTn id="15" fill="hold">
                            <p:stCondLst>
                              <p:cond delay="2500"/>
                            </p:stCondLst>
                            <p:childTnLst>
                              <p:par>
                                <p:cTn id="16" presetID="20" presetClass="entr" presetSubtype="0" fill="hold" grpId="0" nodeType="after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wedge">
                                      <p:cBhvr>
                                        <p:cTn id="18" dur="2000"/>
                                        <p:tgtEl>
                                          <p:spTgt spid="21510"/>
                                        </p:tgtEl>
                                      </p:cBhvr>
                                    </p:animEffect>
                                  </p:childTnLst>
                                </p:cTn>
                              </p:par>
                            </p:childTnLst>
                          </p:cTn>
                        </p:par>
                        <p:par>
                          <p:cTn id="19" fill="hold">
                            <p:stCondLst>
                              <p:cond delay="4500"/>
                            </p:stCondLst>
                            <p:childTnLst>
                              <p:par>
                                <p:cTn id="20" presetID="10" presetClass="entr" presetSubtype="0" fill="hold" nodeType="afterEffect">
                                  <p:stCondLst>
                                    <p:cond delay="500"/>
                                  </p:stCondLst>
                                  <p:childTnLst>
                                    <p:set>
                                      <p:cBhvr>
                                        <p:cTn id="21" dur="1" fill="hold">
                                          <p:stCondLst>
                                            <p:cond delay="0"/>
                                          </p:stCondLst>
                                        </p:cTn>
                                        <p:tgtEl>
                                          <p:spTgt spid="62467"/>
                                        </p:tgtEl>
                                        <p:attrNameLst>
                                          <p:attrName>style.visibility</p:attrName>
                                        </p:attrNameLst>
                                      </p:cBhvr>
                                      <p:to>
                                        <p:strVal val="visible"/>
                                      </p:to>
                                    </p:set>
                                    <p:animEffect transition="in" filter="fade">
                                      <p:cBhvr>
                                        <p:cTn id="22" dur="2000"/>
                                        <p:tgtEl>
                                          <p:spTgt spid="62467"/>
                                        </p:tgtEl>
                                      </p:cBhvr>
                                    </p:animEffect>
                                  </p:childTnLst>
                                </p:cTn>
                              </p:par>
                            </p:childTnLst>
                          </p:cTn>
                        </p:par>
                        <p:par>
                          <p:cTn id="23" fill="hold">
                            <p:stCondLst>
                              <p:cond delay="7000"/>
                            </p:stCondLst>
                            <p:childTnLst>
                              <p:par>
                                <p:cTn id="24" presetID="20" presetClass="entr" presetSubtype="0" fill="hold" grpId="0" nodeType="afterEffect">
                                  <p:stCondLst>
                                    <p:cond delay="0"/>
                                  </p:stCondLst>
                                  <p:childTnLst>
                                    <p:set>
                                      <p:cBhvr>
                                        <p:cTn id="25" dur="1" fill="hold">
                                          <p:stCondLst>
                                            <p:cond delay="0"/>
                                          </p:stCondLst>
                                        </p:cTn>
                                        <p:tgtEl>
                                          <p:spTgt spid="21511"/>
                                        </p:tgtEl>
                                        <p:attrNameLst>
                                          <p:attrName>style.visibility</p:attrName>
                                        </p:attrNameLst>
                                      </p:cBhvr>
                                      <p:to>
                                        <p:strVal val="visible"/>
                                      </p:to>
                                    </p:set>
                                    <p:animEffect transition="in" filter="wedge">
                                      <p:cBhvr>
                                        <p:cTn id="26" dur="2000"/>
                                        <p:tgtEl>
                                          <p:spTgt spid="21511"/>
                                        </p:tgtEl>
                                      </p:cBhvr>
                                    </p:animEffect>
                                  </p:childTnLst>
                                </p:cTn>
                              </p:par>
                            </p:childTnLst>
                          </p:cTn>
                        </p:par>
                        <p:par>
                          <p:cTn id="27" fill="hold">
                            <p:stCondLst>
                              <p:cond delay="9000"/>
                            </p:stCondLst>
                            <p:childTnLst>
                              <p:par>
                                <p:cTn id="28" presetID="7" presetClass="entr" presetSubtype="4" fill="hold" nodeType="afterEffect">
                                  <p:stCondLst>
                                    <p:cond delay="500"/>
                                  </p:stCondLst>
                                  <p:childTnLst>
                                    <p:set>
                                      <p:cBhvr>
                                        <p:cTn id="29" dur="1" fill="hold">
                                          <p:stCondLst>
                                            <p:cond delay="0"/>
                                          </p:stCondLst>
                                        </p:cTn>
                                        <p:tgtEl>
                                          <p:spTgt spid="62468"/>
                                        </p:tgtEl>
                                        <p:attrNameLst>
                                          <p:attrName>style.visibility</p:attrName>
                                        </p:attrNameLst>
                                      </p:cBhvr>
                                      <p:to>
                                        <p:strVal val="visible"/>
                                      </p:to>
                                    </p:set>
                                    <p:anim calcmode="lin" valueType="num">
                                      <p:cBhvr additive="base">
                                        <p:cTn id="30" dur="1000" fill="hold"/>
                                        <p:tgtEl>
                                          <p:spTgt spid="62468"/>
                                        </p:tgtEl>
                                        <p:attrNameLst>
                                          <p:attrName>ppt_x</p:attrName>
                                        </p:attrNameLst>
                                      </p:cBhvr>
                                      <p:tavLst>
                                        <p:tav tm="0">
                                          <p:val>
                                            <p:strVal val="#ppt_x"/>
                                          </p:val>
                                        </p:tav>
                                        <p:tav tm="100000">
                                          <p:val>
                                            <p:strVal val="#ppt_x"/>
                                          </p:val>
                                        </p:tav>
                                      </p:tavLst>
                                    </p:anim>
                                    <p:anim calcmode="lin" valueType="num">
                                      <p:cBhvr additive="base">
                                        <p:cTn id="31" dur="1000" fill="hold"/>
                                        <p:tgtEl>
                                          <p:spTgt spid="62468"/>
                                        </p:tgtEl>
                                        <p:attrNameLst>
                                          <p:attrName>ppt_y</p:attrName>
                                        </p:attrNameLst>
                                      </p:cBhvr>
                                      <p:tavLst>
                                        <p:tav tm="0">
                                          <p:val>
                                            <p:strVal val="1+#ppt_h/2"/>
                                          </p:val>
                                        </p:tav>
                                        <p:tav tm="100000">
                                          <p:val>
                                            <p:strVal val="#ppt_y"/>
                                          </p:val>
                                        </p:tav>
                                      </p:tavLst>
                                    </p:anim>
                                  </p:childTnLst>
                                </p:cTn>
                              </p:par>
                            </p:childTnLst>
                          </p:cTn>
                        </p:par>
                        <p:par>
                          <p:cTn id="32" fill="hold">
                            <p:stCondLst>
                              <p:cond delay="10500"/>
                            </p:stCondLst>
                            <p:childTnLst>
                              <p:par>
                                <p:cTn id="33" presetID="20" presetClass="entr" presetSubtype="0" fill="hold" grpId="0" nodeType="afterEffect">
                                  <p:stCondLst>
                                    <p:cond delay="0"/>
                                  </p:stCondLst>
                                  <p:childTnLst>
                                    <p:set>
                                      <p:cBhvr>
                                        <p:cTn id="34" dur="1" fill="hold">
                                          <p:stCondLst>
                                            <p:cond delay="0"/>
                                          </p:stCondLst>
                                        </p:cTn>
                                        <p:tgtEl>
                                          <p:spTgt spid="21516"/>
                                        </p:tgtEl>
                                        <p:attrNameLst>
                                          <p:attrName>style.visibility</p:attrName>
                                        </p:attrNameLst>
                                      </p:cBhvr>
                                      <p:to>
                                        <p:strVal val="visible"/>
                                      </p:to>
                                    </p:set>
                                    <p:animEffect transition="in" filter="wedge">
                                      <p:cBhvr>
                                        <p:cTn id="35" dur="2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10" grpId="0"/>
      <p:bldP spid="21511" grpId="0"/>
      <p:bldP spid="215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amma/>
                <a:shade val="75686"/>
                <a:invGamma/>
              </a:srgbClr>
            </a:gs>
            <a:gs pos="50000">
              <a:srgbClr val="CCCCFF"/>
            </a:gs>
            <a:gs pos="100000">
              <a:srgbClr val="CCCCFF">
                <a:gamma/>
                <a:shade val="75686"/>
                <a:invGamma/>
              </a:srgbClr>
            </a:gs>
          </a:gsLst>
          <a:lin ang="18900000" scaled="1"/>
        </a:gradFill>
        <a:effectLst/>
      </p:bgPr>
    </p:bg>
    <p:spTree>
      <p:nvGrpSpPr>
        <p:cNvPr id="1" name=""/>
        <p:cNvGrpSpPr/>
        <p:nvPr/>
      </p:nvGrpSpPr>
      <p:grpSpPr>
        <a:xfrm>
          <a:off x="0" y="0"/>
          <a:ext cx="0" cy="0"/>
          <a:chOff x="0" y="0"/>
          <a:chExt cx="0" cy="0"/>
        </a:xfrm>
      </p:grpSpPr>
      <p:sp>
        <p:nvSpPr>
          <p:cNvPr id="9219" name="Rectangle 3"/>
          <p:cNvSpPr>
            <a:spLocks noChangeArrowheads="1"/>
          </p:cNvSpPr>
          <p:nvPr/>
        </p:nvSpPr>
        <p:spPr bwMode="auto">
          <a:xfrm>
            <a:off x="914400" y="1905000"/>
            <a:ext cx="5486400" cy="1828800"/>
          </a:xfrm>
          <a:prstGeom prst="rect">
            <a:avLst/>
          </a:prstGeom>
          <a:noFill/>
          <a:ln w="9525">
            <a:noFill/>
            <a:miter lim="800000"/>
            <a:headEnd/>
            <a:tailEnd/>
          </a:ln>
          <a:effectLst/>
        </p:spPr>
        <p:txBody>
          <a:bodyPr wrap="none" anchor="ctr"/>
          <a:lstStyle/>
          <a:p>
            <a:r>
              <a:rPr lang="en-US" sz="2400">
                <a:latin typeface=".VnLinus" pitchFamily="34" charset="0"/>
              </a:rPr>
              <a:t>-</a:t>
            </a:r>
            <a:endParaRPr lang="en-US" sz="3200" i="1">
              <a:solidFill>
                <a:srgbClr val="000066"/>
              </a:solidFill>
              <a:latin typeface=".VnLinus" pitchFamily="34" charset="0"/>
            </a:endParaRPr>
          </a:p>
        </p:txBody>
      </p:sp>
      <p:pic>
        <p:nvPicPr>
          <p:cNvPr id="12303" name="Picture 1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advTm="1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graphicFrame>
        <p:nvGraphicFramePr>
          <p:cNvPr id="22534" name="Object 6"/>
          <p:cNvGraphicFramePr>
            <a:graphicFrameLocks noChangeAspect="1"/>
          </p:cNvGraphicFramePr>
          <p:nvPr/>
        </p:nvGraphicFramePr>
        <p:xfrm>
          <a:off x="381000" y="1676400"/>
          <a:ext cx="1644650" cy="4495800"/>
        </p:xfrm>
        <a:graphic>
          <a:graphicData uri="http://schemas.openxmlformats.org/drawingml/2006/compatibility">
            <com:legacyDrawing xmlns:com="http://schemas.openxmlformats.org/drawingml/2006/compatibility" spid="_x0000_s22534"/>
          </a:graphicData>
        </a:graphic>
      </p:graphicFrame>
      <p:sp>
        <p:nvSpPr>
          <p:cNvPr id="22535" name="Text Box 7"/>
          <p:cNvSpPr txBox="1">
            <a:spLocks noChangeArrowheads="1"/>
          </p:cNvSpPr>
          <p:nvPr/>
        </p:nvSpPr>
        <p:spPr bwMode="auto">
          <a:xfrm>
            <a:off x="1066800" y="685800"/>
            <a:ext cx="1371600" cy="457200"/>
          </a:xfrm>
          <a:prstGeom prst="rect">
            <a:avLst/>
          </a:prstGeom>
          <a:noFill/>
          <a:ln w="9525">
            <a:noFill/>
            <a:miter lim="800000"/>
            <a:headEnd/>
            <a:tailEnd/>
          </a:ln>
          <a:effectLst/>
        </p:spPr>
        <p:txBody>
          <a:bodyPr>
            <a:spAutoFit/>
          </a:bodyPr>
          <a:lstStyle/>
          <a:p>
            <a:pPr>
              <a:spcBef>
                <a:spcPct val="50000"/>
              </a:spcBef>
            </a:pPr>
            <a:r>
              <a:rPr lang="en-US" sz="2400" b="1">
                <a:solidFill>
                  <a:schemeClr val="bg2"/>
                </a:solidFill>
                <a:latin typeface=".VnTimeH" pitchFamily="34" charset="0"/>
              </a:rPr>
              <a:t>B¾c</a:t>
            </a:r>
            <a:endParaRPr lang="en-US" sz="2800">
              <a:solidFill>
                <a:schemeClr val="bg2"/>
              </a:solidFill>
              <a:latin typeface=".VnTimeH" pitchFamily="34" charset="0"/>
            </a:endParaRPr>
          </a:p>
        </p:txBody>
      </p:sp>
      <p:sp>
        <p:nvSpPr>
          <p:cNvPr id="22536" name="Text Box 8"/>
          <p:cNvSpPr txBox="1">
            <a:spLocks noChangeArrowheads="1"/>
          </p:cNvSpPr>
          <p:nvPr/>
        </p:nvSpPr>
        <p:spPr bwMode="auto">
          <a:xfrm>
            <a:off x="2590800" y="3200400"/>
            <a:ext cx="457200" cy="1552575"/>
          </a:xfrm>
          <a:prstGeom prst="rect">
            <a:avLst/>
          </a:prstGeom>
          <a:noFill/>
          <a:ln w="9525">
            <a:noFill/>
            <a:miter lim="800000"/>
            <a:headEnd/>
            <a:tailEnd/>
          </a:ln>
          <a:effectLst/>
        </p:spPr>
        <p:txBody>
          <a:bodyPr>
            <a:spAutoFit/>
          </a:bodyPr>
          <a:lstStyle/>
          <a:p>
            <a:pPr>
              <a:spcBef>
                <a:spcPct val="50000"/>
              </a:spcBef>
            </a:pPr>
            <a:r>
              <a:rPr lang="en-US" sz="2400" b="1">
                <a:solidFill>
                  <a:schemeClr val="bg2"/>
                </a:solidFill>
                <a:latin typeface=".VnTimeH" pitchFamily="34" charset="0"/>
              </a:rPr>
              <a:t>®«ng</a:t>
            </a:r>
            <a:endParaRPr lang="en-US" sz="4800">
              <a:latin typeface=".VnTime" pitchFamily="34" charset="0"/>
            </a:endParaRPr>
          </a:p>
        </p:txBody>
      </p:sp>
      <p:sp>
        <p:nvSpPr>
          <p:cNvPr id="22537" name="Text Box 9"/>
          <p:cNvSpPr txBox="1">
            <a:spLocks noChangeArrowheads="1"/>
          </p:cNvSpPr>
          <p:nvPr/>
        </p:nvSpPr>
        <p:spPr bwMode="auto">
          <a:xfrm>
            <a:off x="0" y="3048000"/>
            <a:ext cx="381000" cy="1187450"/>
          </a:xfrm>
          <a:prstGeom prst="rect">
            <a:avLst/>
          </a:prstGeom>
          <a:noFill/>
          <a:ln w="9525">
            <a:noFill/>
            <a:miter lim="800000"/>
            <a:headEnd/>
            <a:tailEnd/>
          </a:ln>
          <a:effectLst/>
        </p:spPr>
        <p:txBody>
          <a:bodyPr>
            <a:spAutoFit/>
          </a:bodyPr>
          <a:lstStyle/>
          <a:p>
            <a:pPr>
              <a:spcBef>
                <a:spcPct val="50000"/>
              </a:spcBef>
            </a:pPr>
            <a:r>
              <a:rPr lang="en-US" sz="2400" b="1">
                <a:solidFill>
                  <a:schemeClr val="bg2"/>
                </a:solidFill>
                <a:latin typeface=".VnTimeH" pitchFamily="34" charset="0"/>
              </a:rPr>
              <a:t>T©y</a:t>
            </a:r>
            <a:endParaRPr lang="en-US" sz="4800">
              <a:latin typeface=".VnTime" pitchFamily="34" charset="0"/>
            </a:endParaRPr>
          </a:p>
        </p:txBody>
      </p:sp>
      <p:sp>
        <p:nvSpPr>
          <p:cNvPr id="22538" name="Text Box 10"/>
          <p:cNvSpPr txBox="1">
            <a:spLocks noChangeArrowheads="1"/>
          </p:cNvSpPr>
          <p:nvPr/>
        </p:nvSpPr>
        <p:spPr bwMode="auto">
          <a:xfrm>
            <a:off x="914400" y="6400800"/>
            <a:ext cx="1143000" cy="457200"/>
          </a:xfrm>
          <a:prstGeom prst="rect">
            <a:avLst/>
          </a:prstGeom>
          <a:noFill/>
          <a:ln w="9525">
            <a:noFill/>
            <a:miter lim="800000"/>
            <a:headEnd/>
            <a:tailEnd/>
          </a:ln>
          <a:effectLst/>
        </p:spPr>
        <p:txBody>
          <a:bodyPr>
            <a:spAutoFit/>
          </a:bodyPr>
          <a:lstStyle/>
          <a:p>
            <a:pPr>
              <a:spcBef>
                <a:spcPct val="50000"/>
              </a:spcBef>
            </a:pPr>
            <a:r>
              <a:rPr lang="en-US" sz="2400" b="1">
                <a:solidFill>
                  <a:schemeClr val="bg2"/>
                </a:solidFill>
                <a:latin typeface=".VnTimeH" pitchFamily="34" charset="0"/>
              </a:rPr>
              <a:t>nam</a:t>
            </a:r>
            <a:endParaRPr lang="en-US" sz="2400">
              <a:solidFill>
                <a:srgbClr val="FF0000"/>
              </a:solidFill>
              <a:latin typeface=".VnTimeH" pitchFamily="34" charset="0"/>
            </a:endParaRPr>
          </a:p>
        </p:txBody>
      </p:sp>
      <p:sp>
        <p:nvSpPr>
          <p:cNvPr id="22539" name="AutoShape 11"/>
          <p:cNvSpPr>
            <a:spLocks noChangeArrowheads="1"/>
          </p:cNvSpPr>
          <p:nvPr/>
        </p:nvSpPr>
        <p:spPr bwMode="auto">
          <a:xfrm>
            <a:off x="685800" y="6096000"/>
            <a:ext cx="457200" cy="533400"/>
          </a:xfrm>
          <a:prstGeom prst="upArrow">
            <a:avLst>
              <a:gd name="adj1" fmla="val 50000"/>
              <a:gd name="adj2" fmla="val 29167"/>
            </a:avLst>
          </a:prstGeom>
          <a:solidFill>
            <a:srgbClr val="006666"/>
          </a:solidFill>
          <a:ln w="9525">
            <a:solidFill>
              <a:srgbClr val="000000"/>
            </a:solidFill>
            <a:miter lim="800000"/>
            <a:headEnd/>
            <a:tailEnd/>
          </a:ln>
          <a:effectLst/>
        </p:spPr>
        <p:txBody>
          <a:bodyPr wrap="none" anchor="ctr"/>
          <a:lstStyle/>
          <a:p>
            <a:endParaRPr lang="en-US"/>
          </a:p>
        </p:txBody>
      </p:sp>
      <p:sp>
        <p:nvSpPr>
          <p:cNvPr id="22540" name="AutoShape 12"/>
          <p:cNvSpPr>
            <a:spLocks noChangeArrowheads="1"/>
          </p:cNvSpPr>
          <p:nvPr/>
        </p:nvSpPr>
        <p:spPr bwMode="auto">
          <a:xfrm>
            <a:off x="0" y="4191000"/>
            <a:ext cx="381000" cy="381000"/>
          </a:xfrm>
          <a:prstGeom prst="rightArrow">
            <a:avLst>
              <a:gd name="adj1" fmla="val 50000"/>
              <a:gd name="adj2" fmla="val 25000"/>
            </a:avLst>
          </a:prstGeom>
          <a:solidFill>
            <a:srgbClr val="660033"/>
          </a:solidFill>
          <a:ln w="9525">
            <a:solidFill>
              <a:srgbClr val="000000"/>
            </a:solidFill>
            <a:miter lim="800000"/>
            <a:headEnd/>
            <a:tailEnd/>
          </a:ln>
          <a:effectLst/>
        </p:spPr>
        <p:txBody>
          <a:bodyPr wrap="none" anchor="ctr"/>
          <a:lstStyle/>
          <a:p>
            <a:endParaRPr lang="en-US"/>
          </a:p>
        </p:txBody>
      </p:sp>
      <p:sp>
        <p:nvSpPr>
          <p:cNvPr id="22541" name="AutoShape 13"/>
          <p:cNvSpPr>
            <a:spLocks noChangeArrowheads="1"/>
          </p:cNvSpPr>
          <p:nvPr/>
        </p:nvSpPr>
        <p:spPr bwMode="auto">
          <a:xfrm>
            <a:off x="2133600" y="3657600"/>
            <a:ext cx="457200" cy="381000"/>
          </a:xfrm>
          <a:prstGeom prst="leftArrow">
            <a:avLst>
              <a:gd name="adj1" fmla="val 50000"/>
              <a:gd name="adj2" fmla="val 30000"/>
            </a:avLst>
          </a:prstGeom>
          <a:solidFill>
            <a:schemeClr val="accent2"/>
          </a:solidFill>
          <a:ln w="9525">
            <a:solidFill>
              <a:srgbClr val="000000"/>
            </a:solidFill>
            <a:miter lim="800000"/>
            <a:headEnd/>
            <a:tailEnd/>
          </a:ln>
          <a:effectLst/>
        </p:spPr>
        <p:txBody>
          <a:bodyPr wrap="none" anchor="ctr"/>
          <a:lstStyle/>
          <a:p>
            <a:endParaRPr lang="en-US"/>
          </a:p>
        </p:txBody>
      </p:sp>
      <p:sp>
        <p:nvSpPr>
          <p:cNvPr id="22542" name="AutoShape 14"/>
          <p:cNvSpPr>
            <a:spLocks noChangeArrowheads="1"/>
          </p:cNvSpPr>
          <p:nvPr/>
        </p:nvSpPr>
        <p:spPr bwMode="auto">
          <a:xfrm>
            <a:off x="1066800" y="1143000"/>
            <a:ext cx="381000" cy="457200"/>
          </a:xfrm>
          <a:prstGeom prst="downArrow">
            <a:avLst>
              <a:gd name="adj1" fmla="val 50000"/>
              <a:gd name="adj2" fmla="val 30000"/>
            </a:avLst>
          </a:prstGeom>
          <a:solidFill>
            <a:schemeClr val="tx2"/>
          </a:solidFill>
          <a:ln w="9525">
            <a:solidFill>
              <a:srgbClr val="000000"/>
            </a:solidFill>
            <a:miter lim="800000"/>
            <a:headEnd/>
            <a:tailEnd/>
          </a:ln>
          <a:effectLst/>
        </p:spPr>
        <p:txBody>
          <a:bodyPr wrap="none" anchor="ctr"/>
          <a:lstStyle/>
          <a:p>
            <a:endParaRPr lang="en-US"/>
          </a:p>
        </p:txBody>
      </p:sp>
      <p:sp>
        <p:nvSpPr>
          <p:cNvPr id="22543" name="Rectangle 15"/>
          <p:cNvSpPr>
            <a:spLocks noGrp="1" noChangeArrowheads="1"/>
          </p:cNvSpPr>
          <p:nvPr>
            <p:ph type="title"/>
          </p:nvPr>
        </p:nvSpPr>
        <p:spPr>
          <a:xfrm>
            <a:off x="762000" y="0"/>
            <a:ext cx="7772400" cy="609600"/>
          </a:xfrm>
        </p:spPr>
        <p:txBody>
          <a:bodyPr/>
          <a:lstStyle/>
          <a:p>
            <a:r>
              <a:rPr lang="en-US" sz="4000" b="1" i="1" u="sng">
                <a:solidFill>
                  <a:srgbClr val="660066"/>
                </a:solidFill>
                <a:latin typeface=".VnCourier New" pitchFamily="18" charset="0"/>
              </a:rPr>
              <a:t>Giã trong tù nhiªn</a:t>
            </a:r>
            <a:endParaRPr lang="en-US" sz="4000">
              <a:latin typeface=".VnTime" pitchFamily="34" charset="0"/>
            </a:endParaRPr>
          </a:p>
        </p:txBody>
      </p:sp>
      <p:sp>
        <p:nvSpPr>
          <p:cNvPr id="22545" name="Rectangle 17"/>
          <p:cNvSpPr>
            <a:spLocks noGrp="1" noChangeArrowheads="1"/>
          </p:cNvSpPr>
          <p:nvPr>
            <p:ph type="body" sz="half" idx="2"/>
          </p:nvPr>
        </p:nvSpPr>
        <p:spPr>
          <a:xfrm>
            <a:off x="2895600" y="914400"/>
            <a:ext cx="6248400" cy="5943600"/>
          </a:xfrm>
        </p:spPr>
        <p:txBody>
          <a:bodyPr/>
          <a:lstStyle/>
          <a:p>
            <a:pPr>
              <a:buFontTx/>
              <a:buNone/>
            </a:pPr>
            <a:r>
              <a:rPr lang="en-US" sz="2800"/>
              <a:t>   </a:t>
            </a:r>
            <a:r>
              <a:rPr lang="en-US" sz="2800" i="1">
                <a:solidFill>
                  <a:srgbClr val="000000"/>
                </a:solidFill>
                <a:effectLst/>
                <a:latin typeface=".VnTime" pitchFamily="34" charset="0"/>
              </a:rPr>
              <a:t>Giã B¾c(L¹nh vµ hanh kh«)</a:t>
            </a:r>
          </a:p>
          <a:p>
            <a:pPr>
              <a:buFontTx/>
              <a:buNone/>
            </a:pPr>
            <a:r>
              <a:rPr lang="en-US" sz="2800" i="1">
                <a:solidFill>
                  <a:srgbClr val="000000"/>
                </a:solidFill>
                <a:effectLst/>
                <a:latin typeface=".VnTime" pitchFamily="34" charset="0"/>
              </a:rPr>
              <a:t>   Giã T©y B¾c(Kh«,Êm)</a:t>
            </a:r>
          </a:p>
          <a:p>
            <a:pPr>
              <a:buFontTx/>
              <a:buNone/>
            </a:pPr>
            <a:r>
              <a:rPr lang="en-US" sz="2800" i="1">
                <a:solidFill>
                  <a:srgbClr val="000000"/>
                </a:solidFill>
                <a:effectLst/>
                <a:latin typeface=".VnTime" pitchFamily="34" charset="0"/>
              </a:rPr>
              <a:t>    Giã §«ng B¾c(L¹nh, Èm)</a:t>
            </a:r>
          </a:p>
          <a:p>
            <a:pPr>
              <a:buFontTx/>
              <a:buNone/>
            </a:pPr>
            <a:r>
              <a:rPr lang="en-US" sz="2800" i="1">
                <a:solidFill>
                  <a:srgbClr val="000000"/>
                </a:solidFill>
                <a:effectLst/>
                <a:latin typeface=".VnTime" pitchFamily="34" charset="0"/>
              </a:rPr>
              <a:t>    Giã §«ng(Giã biÓn, g©y ra m­a b·o)</a:t>
            </a:r>
          </a:p>
          <a:p>
            <a:pPr>
              <a:buFontTx/>
              <a:buNone/>
            </a:pPr>
            <a:r>
              <a:rPr lang="en-US" sz="2800" i="1">
                <a:solidFill>
                  <a:srgbClr val="000000"/>
                </a:solidFill>
                <a:effectLst/>
                <a:latin typeface=".VnTime" pitchFamily="34" charset="0"/>
              </a:rPr>
              <a:t>    Giã Nam(M¸t, cã vµo mïa hÌ,mang h¬i n­ícnªn m­a nhiÒu- cßn gäi lµ mïa m­a ë miÒn Nam)</a:t>
            </a:r>
          </a:p>
          <a:p>
            <a:pPr>
              <a:buFontTx/>
              <a:buNone/>
            </a:pPr>
            <a:r>
              <a:rPr lang="en-US" sz="2800" i="1">
                <a:solidFill>
                  <a:srgbClr val="000000"/>
                </a:solidFill>
                <a:effectLst/>
                <a:latin typeface=".VnTime" pitchFamily="34" charset="0"/>
              </a:rPr>
              <a:t>    Giã §«ng Nam</a:t>
            </a:r>
          </a:p>
          <a:p>
            <a:pPr>
              <a:buFontTx/>
              <a:buNone/>
            </a:pPr>
            <a:r>
              <a:rPr lang="en-US" sz="2800" i="1">
                <a:solidFill>
                  <a:srgbClr val="000000"/>
                </a:solidFill>
                <a:effectLst/>
                <a:latin typeface=".VnTime" pitchFamily="34" charset="0"/>
              </a:rPr>
              <a:t>    Giã T©y Nam(Kh«,m¸t)</a:t>
            </a:r>
          </a:p>
          <a:p>
            <a:pPr>
              <a:buFontTx/>
              <a:buNone/>
            </a:pPr>
            <a:r>
              <a:rPr lang="en-US" sz="2800" i="1">
                <a:solidFill>
                  <a:srgbClr val="000000"/>
                </a:solidFill>
                <a:effectLst/>
                <a:latin typeface=".VnTime" pitchFamily="34" charset="0"/>
              </a:rPr>
              <a:t>    Giã T©y(Th­êng cã ë miÒn Trung,                 nãng, kh« do thæi tõ lôc ®Þa ra- cßn gäi lµ giã Lµo )</a:t>
            </a:r>
          </a:p>
        </p:txBody>
      </p:sp>
      <p:sp>
        <p:nvSpPr>
          <p:cNvPr id="22546" name="Line 18"/>
          <p:cNvSpPr>
            <a:spLocks noChangeShapeType="1"/>
          </p:cNvSpPr>
          <p:nvPr/>
        </p:nvSpPr>
        <p:spPr bwMode="auto">
          <a:xfrm flipH="1">
            <a:off x="1905000" y="1676400"/>
            <a:ext cx="762000" cy="304800"/>
          </a:xfrm>
          <a:prstGeom prst="line">
            <a:avLst/>
          </a:prstGeom>
          <a:noFill/>
          <a:ln w="57150">
            <a:solidFill>
              <a:srgbClr val="009900"/>
            </a:solidFill>
            <a:round/>
            <a:headEnd/>
            <a:tailEnd type="triangle" w="med" len="med"/>
          </a:ln>
          <a:effectLst/>
        </p:spPr>
        <p:txBody>
          <a:bodyPr wrap="none" anchor="ctr"/>
          <a:lstStyle/>
          <a:p>
            <a:endParaRPr lang="en-US"/>
          </a:p>
        </p:txBody>
      </p:sp>
      <p:sp>
        <p:nvSpPr>
          <p:cNvPr id="22547" name="Line 19"/>
          <p:cNvSpPr>
            <a:spLocks noChangeShapeType="1"/>
          </p:cNvSpPr>
          <p:nvPr/>
        </p:nvSpPr>
        <p:spPr bwMode="auto">
          <a:xfrm flipH="1" flipV="1">
            <a:off x="1905000" y="5334000"/>
            <a:ext cx="685800" cy="457200"/>
          </a:xfrm>
          <a:prstGeom prst="line">
            <a:avLst/>
          </a:prstGeom>
          <a:noFill/>
          <a:ln w="57150">
            <a:solidFill>
              <a:srgbClr val="FF3300"/>
            </a:solidFill>
            <a:round/>
            <a:headEnd/>
            <a:tailEnd type="triangle" w="med" len="med"/>
          </a:ln>
          <a:effectLst/>
        </p:spPr>
        <p:txBody>
          <a:bodyPr wrap="none" anchor="ctr"/>
          <a:lstStyle/>
          <a:p>
            <a:endParaRPr lang="en-US"/>
          </a:p>
        </p:txBody>
      </p:sp>
      <p:sp>
        <p:nvSpPr>
          <p:cNvPr id="22551" name="AutoShape 23"/>
          <p:cNvSpPr>
            <a:spLocks noChangeArrowheads="1"/>
          </p:cNvSpPr>
          <p:nvPr/>
        </p:nvSpPr>
        <p:spPr bwMode="auto">
          <a:xfrm>
            <a:off x="2895600" y="990600"/>
            <a:ext cx="381000" cy="381000"/>
          </a:xfrm>
          <a:prstGeom prst="rightArrow">
            <a:avLst>
              <a:gd name="adj1" fmla="val 50000"/>
              <a:gd name="adj2" fmla="val 25000"/>
            </a:avLst>
          </a:prstGeom>
          <a:solidFill>
            <a:schemeClr val="tx1"/>
          </a:solidFill>
          <a:ln w="9525">
            <a:solidFill>
              <a:srgbClr val="000000"/>
            </a:solidFill>
            <a:miter lim="800000"/>
            <a:headEnd/>
            <a:tailEnd/>
          </a:ln>
          <a:effectLst/>
        </p:spPr>
        <p:txBody>
          <a:bodyPr wrap="none" anchor="ctr"/>
          <a:lstStyle/>
          <a:p>
            <a:endParaRPr lang="en-US"/>
          </a:p>
        </p:txBody>
      </p:sp>
      <p:sp>
        <p:nvSpPr>
          <p:cNvPr id="22553" name="Line 25"/>
          <p:cNvSpPr>
            <a:spLocks noChangeShapeType="1"/>
          </p:cNvSpPr>
          <p:nvPr/>
        </p:nvSpPr>
        <p:spPr bwMode="auto">
          <a:xfrm>
            <a:off x="2895600" y="1676400"/>
            <a:ext cx="381000" cy="0"/>
          </a:xfrm>
          <a:prstGeom prst="line">
            <a:avLst/>
          </a:prstGeom>
          <a:noFill/>
          <a:ln w="57150">
            <a:solidFill>
              <a:srgbClr val="000066"/>
            </a:solidFill>
            <a:round/>
            <a:headEnd/>
            <a:tailEnd type="triangle" w="med" len="med"/>
          </a:ln>
          <a:effectLst/>
        </p:spPr>
        <p:txBody>
          <a:bodyPr wrap="none" anchor="ctr"/>
          <a:lstStyle/>
          <a:p>
            <a:endParaRPr lang="en-US"/>
          </a:p>
        </p:txBody>
      </p:sp>
      <p:sp>
        <p:nvSpPr>
          <p:cNvPr id="22554" name="Line 26"/>
          <p:cNvSpPr>
            <a:spLocks noChangeShapeType="1"/>
          </p:cNvSpPr>
          <p:nvPr/>
        </p:nvSpPr>
        <p:spPr bwMode="auto">
          <a:xfrm flipV="1">
            <a:off x="2971800" y="2209800"/>
            <a:ext cx="381000" cy="0"/>
          </a:xfrm>
          <a:prstGeom prst="line">
            <a:avLst/>
          </a:prstGeom>
          <a:noFill/>
          <a:ln w="57150">
            <a:solidFill>
              <a:srgbClr val="009900"/>
            </a:solidFill>
            <a:round/>
            <a:headEnd/>
            <a:tailEnd type="triangle" w="med" len="med"/>
          </a:ln>
          <a:effectLst/>
        </p:spPr>
        <p:txBody>
          <a:bodyPr wrap="none" anchor="ctr"/>
          <a:lstStyle/>
          <a:p>
            <a:endParaRPr lang="en-US"/>
          </a:p>
        </p:txBody>
      </p:sp>
      <p:sp>
        <p:nvSpPr>
          <p:cNvPr id="22555" name="AutoShape 27"/>
          <p:cNvSpPr>
            <a:spLocks noChangeArrowheads="1"/>
          </p:cNvSpPr>
          <p:nvPr/>
        </p:nvSpPr>
        <p:spPr bwMode="auto">
          <a:xfrm>
            <a:off x="2971800" y="2514600"/>
            <a:ext cx="381000" cy="381000"/>
          </a:xfrm>
          <a:prstGeom prst="rightArrow">
            <a:avLst>
              <a:gd name="adj1" fmla="val 50000"/>
              <a:gd name="adj2" fmla="val 25000"/>
            </a:avLst>
          </a:prstGeom>
          <a:solidFill>
            <a:schemeClr val="accent2"/>
          </a:solidFill>
          <a:ln w="9525">
            <a:solidFill>
              <a:srgbClr val="000000"/>
            </a:solidFill>
            <a:miter lim="800000"/>
            <a:headEnd/>
            <a:tailEnd/>
          </a:ln>
          <a:effectLst/>
        </p:spPr>
        <p:txBody>
          <a:bodyPr wrap="none" anchor="ctr"/>
          <a:lstStyle/>
          <a:p>
            <a:endParaRPr lang="en-US"/>
          </a:p>
        </p:txBody>
      </p:sp>
      <p:sp>
        <p:nvSpPr>
          <p:cNvPr id="22556" name="AutoShape 28"/>
          <p:cNvSpPr>
            <a:spLocks noChangeArrowheads="1"/>
          </p:cNvSpPr>
          <p:nvPr/>
        </p:nvSpPr>
        <p:spPr bwMode="auto">
          <a:xfrm>
            <a:off x="2971800" y="3048000"/>
            <a:ext cx="381000" cy="381000"/>
          </a:xfrm>
          <a:prstGeom prst="rightArrow">
            <a:avLst>
              <a:gd name="adj1" fmla="val 50000"/>
              <a:gd name="adj2" fmla="val 25000"/>
            </a:avLst>
          </a:prstGeom>
          <a:solidFill>
            <a:srgbClr val="006666"/>
          </a:solidFill>
          <a:ln w="9525">
            <a:solidFill>
              <a:srgbClr val="000000"/>
            </a:solidFill>
            <a:miter lim="800000"/>
            <a:headEnd/>
            <a:tailEnd/>
          </a:ln>
          <a:effectLst/>
        </p:spPr>
        <p:txBody>
          <a:bodyPr wrap="none" anchor="ctr"/>
          <a:lstStyle/>
          <a:p>
            <a:endParaRPr lang="en-US"/>
          </a:p>
        </p:txBody>
      </p:sp>
      <p:sp>
        <p:nvSpPr>
          <p:cNvPr id="22557" name="Line 29"/>
          <p:cNvSpPr>
            <a:spLocks noChangeShapeType="1"/>
          </p:cNvSpPr>
          <p:nvPr/>
        </p:nvSpPr>
        <p:spPr bwMode="auto">
          <a:xfrm flipV="1">
            <a:off x="2971800" y="4572000"/>
            <a:ext cx="381000" cy="0"/>
          </a:xfrm>
          <a:prstGeom prst="line">
            <a:avLst/>
          </a:prstGeom>
          <a:noFill/>
          <a:ln w="57150">
            <a:solidFill>
              <a:srgbClr val="FF3300"/>
            </a:solidFill>
            <a:round/>
            <a:headEnd/>
            <a:tailEnd type="triangle" w="med" len="med"/>
          </a:ln>
          <a:effectLst/>
        </p:spPr>
        <p:txBody>
          <a:bodyPr wrap="none" anchor="ctr"/>
          <a:lstStyle/>
          <a:p>
            <a:endParaRPr lang="en-US"/>
          </a:p>
        </p:txBody>
      </p:sp>
      <p:sp>
        <p:nvSpPr>
          <p:cNvPr id="22558" name="AutoShape 30"/>
          <p:cNvSpPr>
            <a:spLocks noChangeArrowheads="1"/>
          </p:cNvSpPr>
          <p:nvPr/>
        </p:nvSpPr>
        <p:spPr bwMode="auto">
          <a:xfrm>
            <a:off x="2971800" y="5410200"/>
            <a:ext cx="381000" cy="381000"/>
          </a:xfrm>
          <a:prstGeom prst="rightArrow">
            <a:avLst>
              <a:gd name="adj1" fmla="val 50000"/>
              <a:gd name="adj2" fmla="val 25000"/>
            </a:avLst>
          </a:prstGeom>
          <a:solidFill>
            <a:srgbClr val="660033"/>
          </a:solidFill>
          <a:ln w="9525">
            <a:solidFill>
              <a:srgbClr val="000000"/>
            </a:solidFill>
            <a:miter lim="800000"/>
            <a:headEnd/>
            <a:tailEnd/>
          </a:ln>
          <a:effectLst/>
        </p:spPr>
        <p:txBody>
          <a:bodyPr wrap="none" anchor="ctr"/>
          <a:lstStyle/>
          <a:p>
            <a:endParaRPr lang="en-US"/>
          </a:p>
        </p:txBody>
      </p:sp>
      <p:sp>
        <p:nvSpPr>
          <p:cNvPr id="22559" name="Line 31"/>
          <p:cNvSpPr>
            <a:spLocks noChangeShapeType="1"/>
          </p:cNvSpPr>
          <p:nvPr/>
        </p:nvSpPr>
        <p:spPr bwMode="auto">
          <a:xfrm flipV="1">
            <a:off x="2971800" y="5105400"/>
            <a:ext cx="381000" cy="0"/>
          </a:xfrm>
          <a:prstGeom prst="line">
            <a:avLst/>
          </a:prstGeom>
          <a:noFill/>
          <a:ln w="57150">
            <a:solidFill>
              <a:srgbClr val="996633"/>
            </a:solidFill>
            <a:round/>
            <a:headEnd/>
            <a:tailEnd type="triangle" w="med" len="med"/>
          </a:ln>
          <a:effectLst/>
        </p:spPr>
        <p:txBody>
          <a:bodyPr wrap="none" anchor="ctr"/>
          <a:lstStyle/>
          <a:p>
            <a:endParaRPr lang="en-US"/>
          </a:p>
        </p:txBody>
      </p:sp>
      <p:pic>
        <p:nvPicPr>
          <p:cNvPr id="22563" name="Picture 35" descr="anhvetinh"/>
          <p:cNvPicPr>
            <a:picLocks noChangeAspect="1" noChangeArrowheads="1" noCrop="1"/>
          </p:cNvPicPr>
          <p:nvPr/>
        </p:nvPicPr>
        <p:blipFill>
          <a:blip r:embed="rId4" cstate="print"/>
          <a:srcRect/>
          <a:stretch>
            <a:fillRect/>
          </a:stretch>
        </p:blipFill>
        <p:spPr bwMode="auto">
          <a:xfrm>
            <a:off x="7391400" y="228600"/>
            <a:ext cx="1524000" cy="1600200"/>
          </a:xfrm>
          <a:prstGeom prst="rect">
            <a:avLst/>
          </a:prstGeom>
          <a:noFill/>
        </p:spPr>
      </p:pic>
      <p:pic>
        <p:nvPicPr>
          <p:cNvPr id="27656" name="Picture 2056" descr="domes-map"/>
          <p:cNvPicPr>
            <a:picLocks noChangeAspect="1" noChangeArrowheads="1"/>
          </p:cNvPicPr>
          <p:nvPr/>
        </p:nvPicPr>
        <p:blipFill>
          <a:blip r:embed="rId5" cstate="print">
            <a:clrChange>
              <a:clrFrom>
                <a:srgbClr val="6696C6"/>
              </a:clrFrom>
              <a:clrTo>
                <a:srgbClr val="6696C6">
                  <a:alpha val="0"/>
                </a:srgbClr>
              </a:clrTo>
            </a:clrChange>
          </a:blip>
          <a:srcRect/>
          <a:stretch>
            <a:fillRect/>
          </a:stretch>
        </p:blipFill>
        <p:spPr bwMode="auto">
          <a:xfrm>
            <a:off x="457200" y="1752600"/>
            <a:ext cx="1524000" cy="4191000"/>
          </a:xfrm>
          <a:prstGeom prst="rect">
            <a:avLst/>
          </a:prstGeom>
          <a:noFill/>
        </p:spPr>
      </p:pic>
      <p:sp>
        <p:nvSpPr>
          <p:cNvPr id="22548" name="Line 20"/>
          <p:cNvSpPr>
            <a:spLocks noChangeShapeType="1"/>
          </p:cNvSpPr>
          <p:nvPr/>
        </p:nvSpPr>
        <p:spPr bwMode="auto">
          <a:xfrm flipV="1">
            <a:off x="0" y="5638800"/>
            <a:ext cx="457200" cy="457200"/>
          </a:xfrm>
          <a:prstGeom prst="line">
            <a:avLst/>
          </a:prstGeom>
          <a:noFill/>
          <a:ln w="57150">
            <a:solidFill>
              <a:srgbClr val="996633"/>
            </a:solidFill>
            <a:round/>
            <a:headEnd/>
            <a:tailEnd type="triangle" w="med" len="med"/>
          </a:ln>
          <a:effectLst/>
        </p:spPr>
        <p:txBody>
          <a:bodyPr wrap="none" anchor="ctr"/>
          <a:lstStyle/>
          <a:p>
            <a:endParaRPr lang="en-US"/>
          </a:p>
        </p:txBody>
      </p:sp>
      <p:sp>
        <p:nvSpPr>
          <p:cNvPr id="22549" name="Line 21"/>
          <p:cNvSpPr>
            <a:spLocks noChangeShapeType="1"/>
          </p:cNvSpPr>
          <p:nvPr/>
        </p:nvSpPr>
        <p:spPr bwMode="auto">
          <a:xfrm>
            <a:off x="0" y="1447800"/>
            <a:ext cx="609600" cy="228600"/>
          </a:xfrm>
          <a:prstGeom prst="line">
            <a:avLst/>
          </a:prstGeom>
          <a:noFill/>
          <a:ln w="57150">
            <a:solidFill>
              <a:srgbClr val="000066"/>
            </a:solidFill>
            <a:round/>
            <a:headEnd/>
            <a:tailEnd type="triangle" w="med" len="me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7656"/>
                                        </p:tgtEl>
                                        <p:attrNameLst>
                                          <p:attrName>style.visibility</p:attrName>
                                        </p:attrNameLst>
                                      </p:cBhvr>
                                      <p:to>
                                        <p:strVal val="visible"/>
                                      </p:to>
                                    </p:set>
                                    <p:animEffect transition="in" filter="fade">
                                      <p:cBhvr>
                                        <p:cTn id="7" dur="2000"/>
                                        <p:tgtEl>
                                          <p:spTgt spid="27656"/>
                                        </p:tgtEl>
                                      </p:cBhvr>
                                    </p:animEffect>
                                  </p:childTnLst>
                                </p:cTn>
                              </p:par>
                            </p:childTnLst>
                          </p:cTn>
                        </p:par>
                        <p:par>
                          <p:cTn id="8" fill="hold">
                            <p:stCondLst>
                              <p:cond delay="2500"/>
                            </p:stCondLst>
                            <p:childTnLst>
                              <p:par>
                                <p:cTn id="9" presetID="53" presetClass="entr" presetSubtype="0" fill="hold" grpId="0" nodeType="afterEffect">
                                  <p:stCondLst>
                                    <p:cond delay="500"/>
                                  </p:stCondLst>
                                  <p:childTnLst>
                                    <p:set>
                                      <p:cBhvr>
                                        <p:cTn id="10" dur="1" fill="hold">
                                          <p:stCondLst>
                                            <p:cond delay="0"/>
                                          </p:stCondLst>
                                        </p:cTn>
                                        <p:tgtEl>
                                          <p:spTgt spid="22542"/>
                                        </p:tgtEl>
                                        <p:attrNameLst>
                                          <p:attrName>style.visibility</p:attrName>
                                        </p:attrNameLst>
                                      </p:cBhvr>
                                      <p:to>
                                        <p:strVal val="visible"/>
                                      </p:to>
                                    </p:set>
                                    <p:anim calcmode="lin" valueType="num">
                                      <p:cBhvr>
                                        <p:cTn id="11" dur="500" fill="hold"/>
                                        <p:tgtEl>
                                          <p:spTgt spid="22542"/>
                                        </p:tgtEl>
                                        <p:attrNameLst>
                                          <p:attrName>ppt_w</p:attrName>
                                        </p:attrNameLst>
                                      </p:cBhvr>
                                      <p:tavLst>
                                        <p:tav tm="0">
                                          <p:val>
                                            <p:fltVal val="0"/>
                                          </p:val>
                                        </p:tav>
                                        <p:tav tm="100000">
                                          <p:val>
                                            <p:strVal val="#ppt_w"/>
                                          </p:val>
                                        </p:tav>
                                      </p:tavLst>
                                    </p:anim>
                                    <p:anim calcmode="lin" valueType="num">
                                      <p:cBhvr>
                                        <p:cTn id="12" dur="500" fill="hold"/>
                                        <p:tgtEl>
                                          <p:spTgt spid="22542"/>
                                        </p:tgtEl>
                                        <p:attrNameLst>
                                          <p:attrName>ppt_h</p:attrName>
                                        </p:attrNameLst>
                                      </p:cBhvr>
                                      <p:tavLst>
                                        <p:tav tm="0">
                                          <p:val>
                                            <p:fltVal val="0"/>
                                          </p:val>
                                        </p:tav>
                                        <p:tav tm="100000">
                                          <p:val>
                                            <p:strVal val="#ppt_h"/>
                                          </p:val>
                                        </p:tav>
                                      </p:tavLst>
                                    </p:anim>
                                    <p:animEffect transition="in" filter="fade">
                                      <p:cBhvr>
                                        <p:cTn id="13" dur="500"/>
                                        <p:tgtEl>
                                          <p:spTgt spid="22542"/>
                                        </p:tgtEl>
                                      </p:cBhvr>
                                    </p:animEffect>
                                  </p:childTnLst>
                                </p:cTn>
                              </p:par>
                            </p:childTnLst>
                          </p:cTn>
                        </p:par>
                        <p:par>
                          <p:cTn id="14" fill="hold">
                            <p:stCondLst>
                              <p:cond delay="3500"/>
                            </p:stCondLst>
                            <p:childTnLst>
                              <p:par>
                                <p:cTn id="15" presetID="53" presetClass="entr" presetSubtype="0" fill="hold" grpId="0" nodeType="afterEffect">
                                  <p:stCondLst>
                                    <p:cond delay="500"/>
                                  </p:stCondLst>
                                  <p:childTnLst>
                                    <p:set>
                                      <p:cBhvr>
                                        <p:cTn id="16" dur="1" fill="hold">
                                          <p:stCondLst>
                                            <p:cond delay="0"/>
                                          </p:stCondLst>
                                        </p:cTn>
                                        <p:tgtEl>
                                          <p:spTgt spid="22539"/>
                                        </p:tgtEl>
                                        <p:attrNameLst>
                                          <p:attrName>style.visibility</p:attrName>
                                        </p:attrNameLst>
                                      </p:cBhvr>
                                      <p:to>
                                        <p:strVal val="visible"/>
                                      </p:to>
                                    </p:set>
                                    <p:anim calcmode="lin" valueType="num">
                                      <p:cBhvr>
                                        <p:cTn id="17" dur="500" fill="hold"/>
                                        <p:tgtEl>
                                          <p:spTgt spid="22539"/>
                                        </p:tgtEl>
                                        <p:attrNameLst>
                                          <p:attrName>ppt_w</p:attrName>
                                        </p:attrNameLst>
                                      </p:cBhvr>
                                      <p:tavLst>
                                        <p:tav tm="0">
                                          <p:val>
                                            <p:fltVal val="0"/>
                                          </p:val>
                                        </p:tav>
                                        <p:tav tm="100000">
                                          <p:val>
                                            <p:strVal val="#ppt_w"/>
                                          </p:val>
                                        </p:tav>
                                      </p:tavLst>
                                    </p:anim>
                                    <p:anim calcmode="lin" valueType="num">
                                      <p:cBhvr>
                                        <p:cTn id="18" dur="500" fill="hold"/>
                                        <p:tgtEl>
                                          <p:spTgt spid="22539"/>
                                        </p:tgtEl>
                                        <p:attrNameLst>
                                          <p:attrName>ppt_h</p:attrName>
                                        </p:attrNameLst>
                                      </p:cBhvr>
                                      <p:tavLst>
                                        <p:tav tm="0">
                                          <p:val>
                                            <p:fltVal val="0"/>
                                          </p:val>
                                        </p:tav>
                                        <p:tav tm="100000">
                                          <p:val>
                                            <p:strVal val="#ppt_h"/>
                                          </p:val>
                                        </p:tav>
                                      </p:tavLst>
                                    </p:anim>
                                    <p:animEffect transition="in" filter="fade">
                                      <p:cBhvr>
                                        <p:cTn id="19" dur="500"/>
                                        <p:tgtEl>
                                          <p:spTgt spid="22539"/>
                                        </p:tgtEl>
                                      </p:cBhvr>
                                    </p:animEffect>
                                  </p:childTnLst>
                                </p:cTn>
                              </p:par>
                            </p:childTnLst>
                          </p:cTn>
                        </p:par>
                        <p:par>
                          <p:cTn id="20" fill="hold">
                            <p:stCondLst>
                              <p:cond delay="4500"/>
                            </p:stCondLst>
                            <p:childTnLst>
                              <p:par>
                                <p:cTn id="21" presetID="53" presetClass="entr" presetSubtype="0" fill="hold" grpId="0" nodeType="afterEffect">
                                  <p:stCondLst>
                                    <p:cond delay="500"/>
                                  </p:stCondLst>
                                  <p:childTnLst>
                                    <p:set>
                                      <p:cBhvr>
                                        <p:cTn id="22" dur="1" fill="hold">
                                          <p:stCondLst>
                                            <p:cond delay="0"/>
                                          </p:stCondLst>
                                        </p:cTn>
                                        <p:tgtEl>
                                          <p:spTgt spid="22541"/>
                                        </p:tgtEl>
                                        <p:attrNameLst>
                                          <p:attrName>style.visibility</p:attrName>
                                        </p:attrNameLst>
                                      </p:cBhvr>
                                      <p:to>
                                        <p:strVal val="visible"/>
                                      </p:to>
                                    </p:set>
                                    <p:anim calcmode="lin" valueType="num">
                                      <p:cBhvr>
                                        <p:cTn id="23" dur="500" fill="hold"/>
                                        <p:tgtEl>
                                          <p:spTgt spid="22541"/>
                                        </p:tgtEl>
                                        <p:attrNameLst>
                                          <p:attrName>ppt_w</p:attrName>
                                        </p:attrNameLst>
                                      </p:cBhvr>
                                      <p:tavLst>
                                        <p:tav tm="0">
                                          <p:val>
                                            <p:fltVal val="0"/>
                                          </p:val>
                                        </p:tav>
                                        <p:tav tm="100000">
                                          <p:val>
                                            <p:strVal val="#ppt_w"/>
                                          </p:val>
                                        </p:tav>
                                      </p:tavLst>
                                    </p:anim>
                                    <p:anim calcmode="lin" valueType="num">
                                      <p:cBhvr>
                                        <p:cTn id="24" dur="500" fill="hold"/>
                                        <p:tgtEl>
                                          <p:spTgt spid="22541"/>
                                        </p:tgtEl>
                                        <p:attrNameLst>
                                          <p:attrName>ppt_h</p:attrName>
                                        </p:attrNameLst>
                                      </p:cBhvr>
                                      <p:tavLst>
                                        <p:tav tm="0">
                                          <p:val>
                                            <p:fltVal val="0"/>
                                          </p:val>
                                        </p:tav>
                                        <p:tav tm="100000">
                                          <p:val>
                                            <p:strVal val="#ppt_h"/>
                                          </p:val>
                                        </p:tav>
                                      </p:tavLst>
                                    </p:anim>
                                    <p:animEffect transition="in" filter="fade">
                                      <p:cBhvr>
                                        <p:cTn id="25" dur="500"/>
                                        <p:tgtEl>
                                          <p:spTgt spid="22541"/>
                                        </p:tgtEl>
                                      </p:cBhvr>
                                    </p:animEffect>
                                  </p:childTnLst>
                                </p:cTn>
                              </p:par>
                            </p:childTnLst>
                          </p:cTn>
                        </p:par>
                        <p:par>
                          <p:cTn id="26" fill="hold">
                            <p:stCondLst>
                              <p:cond delay="5500"/>
                            </p:stCondLst>
                            <p:childTnLst>
                              <p:par>
                                <p:cTn id="27" presetID="53" presetClass="entr" presetSubtype="0" fill="hold" grpId="0" nodeType="afterEffect">
                                  <p:stCondLst>
                                    <p:cond delay="500"/>
                                  </p:stCondLst>
                                  <p:childTnLst>
                                    <p:set>
                                      <p:cBhvr>
                                        <p:cTn id="28" dur="1" fill="hold">
                                          <p:stCondLst>
                                            <p:cond delay="0"/>
                                          </p:stCondLst>
                                        </p:cTn>
                                        <p:tgtEl>
                                          <p:spTgt spid="22540"/>
                                        </p:tgtEl>
                                        <p:attrNameLst>
                                          <p:attrName>style.visibility</p:attrName>
                                        </p:attrNameLst>
                                      </p:cBhvr>
                                      <p:to>
                                        <p:strVal val="visible"/>
                                      </p:to>
                                    </p:set>
                                    <p:anim calcmode="lin" valueType="num">
                                      <p:cBhvr>
                                        <p:cTn id="29" dur="500" fill="hold"/>
                                        <p:tgtEl>
                                          <p:spTgt spid="22540"/>
                                        </p:tgtEl>
                                        <p:attrNameLst>
                                          <p:attrName>ppt_w</p:attrName>
                                        </p:attrNameLst>
                                      </p:cBhvr>
                                      <p:tavLst>
                                        <p:tav tm="0">
                                          <p:val>
                                            <p:fltVal val="0"/>
                                          </p:val>
                                        </p:tav>
                                        <p:tav tm="100000">
                                          <p:val>
                                            <p:strVal val="#ppt_w"/>
                                          </p:val>
                                        </p:tav>
                                      </p:tavLst>
                                    </p:anim>
                                    <p:anim calcmode="lin" valueType="num">
                                      <p:cBhvr>
                                        <p:cTn id="30" dur="500" fill="hold"/>
                                        <p:tgtEl>
                                          <p:spTgt spid="22540"/>
                                        </p:tgtEl>
                                        <p:attrNameLst>
                                          <p:attrName>ppt_h</p:attrName>
                                        </p:attrNameLst>
                                      </p:cBhvr>
                                      <p:tavLst>
                                        <p:tav tm="0">
                                          <p:val>
                                            <p:fltVal val="0"/>
                                          </p:val>
                                        </p:tav>
                                        <p:tav tm="100000">
                                          <p:val>
                                            <p:strVal val="#ppt_h"/>
                                          </p:val>
                                        </p:tav>
                                      </p:tavLst>
                                    </p:anim>
                                    <p:animEffect transition="in" filter="fade">
                                      <p:cBhvr>
                                        <p:cTn id="31" dur="500"/>
                                        <p:tgtEl>
                                          <p:spTgt spid="22540"/>
                                        </p:tgtEl>
                                      </p:cBhvr>
                                    </p:animEffect>
                                  </p:childTnLst>
                                </p:cTn>
                              </p:par>
                            </p:childTnLst>
                          </p:cTn>
                        </p:par>
                        <p:par>
                          <p:cTn id="32" fill="hold">
                            <p:stCondLst>
                              <p:cond delay="6500"/>
                            </p:stCondLst>
                            <p:childTnLst>
                              <p:par>
                                <p:cTn id="33" presetID="27" presetClass="entr" presetSubtype="0" fill="hold" grpId="0" nodeType="afterEffect">
                                  <p:stCondLst>
                                    <p:cond delay="500"/>
                                  </p:stCondLst>
                                  <p:iterate type="lt">
                                    <p:tmPct val="50000"/>
                                  </p:iterate>
                                  <p:childTnLst>
                                    <p:set>
                                      <p:cBhvr>
                                        <p:cTn id="34" dur="1" fill="hold">
                                          <p:stCondLst>
                                            <p:cond delay="0"/>
                                          </p:stCondLst>
                                        </p:cTn>
                                        <p:tgtEl>
                                          <p:spTgt spid="22535"/>
                                        </p:tgtEl>
                                        <p:attrNameLst>
                                          <p:attrName>style.visibility</p:attrName>
                                        </p:attrNameLst>
                                      </p:cBhvr>
                                      <p:to>
                                        <p:strVal val="visible"/>
                                      </p:to>
                                    </p:set>
                                    <p:anim calcmode="discrete" valueType="clr">
                                      <p:cBhvr override="childStyle">
                                        <p:cTn id="35" dur="80"/>
                                        <p:tgtEl>
                                          <p:spTgt spid="2253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2535"/>
                                        </p:tgtEl>
                                        <p:attrNameLst>
                                          <p:attrName>fillcolor</p:attrName>
                                        </p:attrNameLst>
                                      </p:cBhvr>
                                      <p:tavLst>
                                        <p:tav tm="0">
                                          <p:val>
                                            <p:clrVal>
                                              <a:schemeClr val="accent2"/>
                                            </p:clrVal>
                                          </p:val>
                                        </p:tav>
                                        <p:tav tm="50000">
                                          <p:val>
                                            <p:clrVal>
                                              <a:schemeClr val="hlink"/>
                                            </p:clrVal>
                                          </p:val>
                                        </p:tav>
                                      </p:tavLst>
                                    </p:anim>
                                    <p:set>
                                      <p:cBhvr>
                                        <p:cTn id="37" dur="80"/>
                                        <p:tgtEl>
                                          <p:spTgt spid="22535"/>
                                        </p:tgtEl>
                                        <p:attrNameLst>
                                          <p:attrName>fill.type</p:attrName>
                                        </p:attrNameLst>
                                      </p:cBhvr>
                                      <p:to>
                                        <p:strVal val="solid"/>
                                      </p:to>
                                    </p:set>
                                  </p:childTnLst>
                                </p:cTn>
                              </p:par>
                            </p:childTnLst>
                          </p:cTn>
                        </p:par>
                        <p:par>
                          <p:cTn id="38" fill="hold">
                            <p:stCondLst>
                              <p:cond delay="7160"/>
                            </p:stCondLst>
                            <p:childTnLst>
                              <p:par>
                                <p:cTn id="39" presetID="27" presetClass="entr" presetSubtype="0" fill="hold" nodeType="afterEffect">
                                  <p:stCondLst>
                                    <p:cond delay="500"/>
                                  </p:stCondLst>
                                  <p:iterate type="lt">
                                    <p:tmPct val="50000"/>
                                  </p:iterate>
                                  <p:childTnLst>
                                    <p:set>
                                      <p:cBhvr>
                                        <p:cTn id="40" dur="1" fill="hold">
                                          <p:stCondLst>
                                            <p:cond delay="0"/>
                                          </p:stCondLst>
                                        </p:cTn>
                                        <p:tgtEl>
                                          <p:spTgt spid="22538">
                                            <p:txEl>
                                              <p:pRg st="0" end="0"/>
                                            </p:txEl>
                                          </p:spTgt>
                                        </p:tgtEl>
                                        <p:attrNameLst>
                                          <p:attrName>style.visibility</p:attrName>
                                        </p:attrNameLst>
                                      </p:cBhvr>
                                      <p:to>
                                        <p:strVal val="visible"/>
                                      </p:to>
                                    </p:set>
                                    <p:anim calcmode="discrete" valueType="clr">
                                      <p:cBhvr override="childStyle">
                                        <p:cTn id="41" dur="80"/>
                                        <p:tgtEl>
                                          <p:spTgt spid="225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2538">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22538">
                                            <p:txEl>
                                              <p:pRg st="0" end="0"/>
                                            </p:txEl>
                                          </p:spTgt>
                                        </p:tgtEl>
                                        <p:attrNameLst>
                                          <p:attrName>fill.type</p:attrName>
                                        </p:attrNameLst>
                                      </p:cBhvr>
                                      <p:to>
                                        <p:strVal val="solid"/>
                                      </p:to>
                                    </p:set>
                                  </p:childTnLst>
                                </p:cTn>
                              </p:par>
                            </p:childTnLst>
                          </p:cTn>
                        </p:par>
                        <p:par>
                          <p:cTn id="44" fill="hold">
                            <p:stCondLst>
                              <p:cond delay="7820"/>
                            </p:stCondLst>
                            <p:childTnLst>
                              <p:par>
                                <p:cTn id="45" presetID="55" presetClass="entr" presetSubtype="0" fill="hold" grpId="0" nodeType="afterEffect">
                                  <p:stCondLst>
                                    <p:cond delay="500"/>
                                  </p:stCondLst>
                                  <p:childTnLst>
                                    <p:set>
                                      <p:cBhvr>
                                        <p:cTn id="46" dur="1" fill="hold">
                                          <p:stCondLst>
                                            <p:cond delay="0"/>
                                          </p:stCondLst>
                                        </p:cTn>
                                        <p:tgtEl>
                                          <p:spTgt spid="22536"/>
                                        </p:tgtEl>
                                        <p:attrNameLst>
                                          <p:attrName>style.visibility</p:attrName>
                                        </p:attrNameLst>
                                      </p:cBhvr>
                                      <p:to>
                                        <p:strVal val="visible"/>
                                      </p:to>
                                    </p:set>
                                    <p:anim calcmode="lin" valueType="num">
                                      <p:cBhvr>
                                        <p:cTn id="47" dur="1000" fill="hold"/>
                                        <p:tgtEl>
                                          <p:spTgt spid="22536"/>
                                        </p:tgtEl>
                                        <p:attrNameLst>
                                          <p:attrName>ppt_w</p:attrName>
                                        </p:attrNameLst>
                                      </p:cBhvr>
                                      <p:tavLst>
                                        <p:tav tm="0">
                                          <p:val>
                                            <p:strVal val="#ppt_w*0.70"/>
                                          </p:val>
                                        </p:tav>
                                        <p:tav tm="100000">
                                          <p:val>
                                            <p:strVal val="#ppt_w"/>
                                          </p:val>
                                        </p:tav>
                                      </p:tavLst>
                                    </p:anim>
                                    <p:anim calcmode="lin" valueType="num">
                                      <p:cBhvr>
                                        <p:cTn id="48" dur="1000" fill="hold"/>
                                        <p:tgtEl>
                                          <p:spTgt spid="22536"/>
                                        </p:tgtEl>
                                        <p:attrNameLst>
                                          <p:attrName>ppt_h</p:attrName>
                                        </p:attrNameLst>
                                      </p:cBhvr>
                                      <p:tavLst>
                                        <p:tav tm="0">
                                          <p:val>
                                            <p:strVal val="#ppt_h"/>
                                          </p:val>
                                        </p:tav>
                                        <p:tav tm="100000">
                                          <p:val>
                                            <p:strVal val="#ppt_h"/>
                                          </p:val>
                                        </p:tav>
                                      </p:tavLst>
                                    </p:anim>
                                    <p:animEffect transition="in" filter="fade">
                                      <p:cBhvr>
                                        <p:cTn id="49" dur="1000"/>
                                        <p:tgtEl>
                                          <p:spTgt spid="22536"/>
                                        </p:tgtEl>
                                      </p:cBhvr>
                                    </p:animEffect>
                                  </p:childTnLst>
                                </p:cTn>
                              </p:par>
                            </p:childTnLst>
                          </p:cTn>
                        </p:par>
                        <p:par>
                          <p:cTn id="50" fill="hold">
                            <p:stCondLst>
                              <p:cond delay="9320"/>
                            </p:stCondLst>
                            <p:childTnLst>
                              <p:par>
                                <p:cTn id="51" presetID="55" presetClass="entr" presetSubtype="0" fill="hold" grpId="0" nodeType="afterEffect">
                                  <p:stCondLst>
                                    <p:cond delay="500"/>
                                  </p:stCondLst>
                                  <p:childTnLst>
                                    <p:set>
                                      <p:cBhvr>
                                        <p:cTn id="52" dur="1" fill="hold">
                                          <p:stCondLst>
                                            <p:cond delay="0"/>
                                          </p:stCondLst>
                                        </p:cTn>
                                        <p:tgtEl>
                                          <p:spTgt spid="22537"/>
                                        </p:tgtEl>
                                        <p:attrNameLst>
                                          <p:attrName>style.visibility</p:attrName>
                                        </p:attrNameLst>
                                      </p:cBhvr>
                                      <p:to>
                                        <p:strVal val="visible"/>
                                      </p:to>
                                    </p:set>
                                    <p:anim calcmode="lin" valueType="num">
                                      <p:cBhvr>
                                        <p:cTn id="53" dur="1000" fill="hold"/>
                                        <p:tgtEl>
                                          <p:spTgt spid="22537"/>
                                        </p:tgtEl>
                                        <p:attrNameLst>
                                          <p:attrName>ppt_w</p:attrName>
                                        </p:attrNameLst>
                                      </p:cBhvr>
                                      <p:tavLst>
                                        <p:tav tm="0">
                                          <p:val>
                                            <p:strVal val="#ppt_w*0.70"/>
                                          </p:val>
                                        </p:tav>
                                        <p:tav tm="100000">
                                          <p:val>
                                            <p:strVal val="#ppt_w"/>
                                          </p:val>
                                        </p:tav>
                                      </p:tavLst>
                                    </p:anim>
                                    <p:anim calcmode="lin" valueType="num">
                                      <p:cBhvr>
                                        <p:cTn id="54" dur="1000" fill="hold"/>
                                        <p:tgtEl>
                                          <p:spTgt spid="22537"/>
                                        </p:tgtEl>
                                        <p:attrNameLst>
                                          <p:attrName>ppt_h</p:attrName>
                                        </p:attrNameLst>
                                      </p:cBhvr>
                                      <p:tavLst>
                                        <p:tav tm="0">
                                          <p:val>
                                            <p:strVal val="#ppt_h"/>
                                          </p:val>
                                        </p:tav>
                                        <p:tav tm="100000">
                                          <p:val>
                                            <p:strVal val="#ppt_h"/>
                                          </p:val>
                                        </p:tav>
                                      </p:tavLst>
                                    </p:anim>
                                    <p:animEffect transition="in" filter="fade">
                                      <p:cBhvr>
                                        <p:cTn id="55" dur="1000"/>
                                        <p:tgtEl>
                                          <p:spTgt spid="22537"/>
                                        </p:tgtEl>
                                      </p:cBhvr>
                                    </p:animEffect>
                                  </p:childTnLst>
                                </p:cTn>
                              </p:par>
                            </p:childTnLst>
                          </p:cTn>
                        </p:par>
                        <p:par>
                          <p:cTn id="56" fill="hold">
                            <p:stCondLst>
                              <p:cond delay="10820"/>
                            </p:stCondLst>
                            <p:childTnLst>
                              <p:par>
                                <p:cTn id="57" presetID="24" presetClass="entr" presetSubtype="0" fill="hold" grpId="0" nodeType="afterEffect">
                                  <p:stCondLst>
                                    <p:cond delay="500"/>
                                  </p:stCondLst>
                                  <p:childTnLst>
                                    <p:set>
                                      <p:cBhvr>
                                        <p:cTn id="58" dur="1" fill="hold">
                                          <p:stCondLst>
                                            <p:cond delay="0"/>
                                          </p:stCondLst>
                                        </p:cTn>
                                        <p:tgtEl>
                                          <p:spTgt spid="22545">
                                            <p:txEl>
                                              <p:pRg st="0" end="0"/>
                                            </p:txEl>
                                          </p:spTgt>
                                        </p:tgtEl>
                                        <p:attrNameLst>
                                          <p:attrName>style.visibility</p:attrName>
                                        </p:attrNameLst>
                                      </p:cBhvr>
                                      <p:to>
                                        <p:strVal val="visible"/>
                                      </p:to>
                                    </p:set>
                                    <p:anim to="" calcmode="lin" valueType="num">
                                      <p:cBhvr>
                                        <p:cTn id="59" dur="1" fill="hold"/>
                                        <p:tgtEl>
                                          <p:spTgt spid="22545">
                                            <p:txEl>
                                              <p:pRg st="0" end="0"/>
                                            </p:txEl>
                                          </p:spTgt>
                                        </p:tgtEl>
                                        <p:attrNameLst>
                                          <p:attrName/>
                                        </p:attrNameLst>
                                      </p:cBhvr>
                                    </p:anim>
                                  </p:childTnLst>
                                </p:cTn>
                              </p:par>
                            </p:childTnLst>
                          </p:cTn>
                        </p:par>
                        <p:par>
                          <p:cTn id="60" fill="hold">
                            <p:stCondLst>
                              <p:cond delay="11320"/>
                            </p:stCondLst>
                            <p:childTnLst>
                              <p:par>
                                <p:cTn id="61" presetID="24" presetClass="entr" presetSubtype="0" fill="hold" grpId="0" nodeType="afterEffect">
                                  <p:stCondLst>
                                    <p:cond delay="500"/>
                                  </p:stCondLst>
                                  <p:childTnLst>
                                    <p:set>
                                      <p:cBhvr>
                                        <p:cTn id="62" dur="1" fill="hold">
                                          <p:stCondLst>
                                            <p:cond delay="0"/>
                                          </p:stCondLst>
                                        </p:cTn>
                                        <p:tgtEl>
                                          <p:spTgt spid="22545">
                                            <p:txEl>
                                              <p:pRg st="1" end="1"/>
                                            </p:txEl>
                                          </p:spTgt>
                                        </p:tgtEl>
                                        <p:attrNameLst>
                                          <p:attrName>style.visibility</p:attrName>
                                        </p:attrNameLst>
                                      </p:cBhvr>
                                      <p:to>
                                        <p:strVal val="visible"/>
                                      </p:to>
                                    </p:set>
                                    <p:anim to="" calcmode="lin" valueType="num">
                                      <p:cBhvr>
                                        <p:cTn id="63" dur="1" fill="hold"/>
                                        <p:tgtEl>
                                          <p:spTgt spid="22545">
                                            <p:txEl>
                                              <p:pRg st="1" end="1"/>
                                            </p:txEl>
                                          </p:spTgt>
                                        </p:tgtEl>
                                        <p:attrNameLst>
                                          <p:attrName/>
                                        </p:attrNameLst>
                                      </p:cBhvr>
                                    </p:anim>
                                  </p:childTnLst>
                                </p:cTn>
                              </p:par>
                            </p:childTnLst>
                          </p:cTn>
                        </p:par>
                        <p:par>
                          <p:cTn id="64" fill="hold">
                            <p:stCondLst>
                              <p:cond delay="11820"/>
                            </p:stCondLst>
                            <p:childTnLst>
                              <p:par>
                                <p:cTn id="65" presetID="3" presetClass="entr" presetSubtype="10" fill="hold" grpId="0" nodeType="afterEffect">
                                  <p:stCondLst>
                                    <p:cond delay="500"/>
                                  </p:stCondLst>
                                  <p:childTnLst>
                                    <p:set>
                                      <p:cBhvr>
                                        <p:cTn id="66" dur="1" fill="hold">
                                          <p:stCondLst>
                                            <p:cond delay="0"/>
                                          </p:stCondLst>
                                        </p:cTn>
                                        <p:tgtEl>
                                          <p:spTgt spid="22545">
                                            <p:txEl>
                                              <p:pRg st="2" end="2"/>
                                            </p:txEl>
                                          </p:spTgt>
                                        </p:tgtEl>
                                        <p:attrNameLst>
                                          <p:attrName>style.visibility</p:attrName>
                                        </p:attrNameLst>
                                      </p:cBhvr>
                                      <p:to>
                                        <p:strVal val="visible"/>
                                      </p:to>
                                    </p:set>
                                    <p:animEffect transition="in" filter="blinds(horizontal)">
                                      <p:cBhvr>
                                        <p:cTn id="67" dur="500"/>
                                        <p:tgtEl>
                                          <p:spTgt spid="22545">
                                            <p:txEl>
                                              <p:pRg st="2" end="2"/>
                                            </p:txEl>
                                          </p:spTgt>
                                        </p:tgtEl>
                                      </p:cBhvr>
                                    </p:animEffect>
                                  </p:childTnLst>
                                </p:cTn>
                              </p:par>
                            </p:childTnLst>
                          </p:cTn>
                        </p:par>
                        <p:par>
                          <p:cTn id="68" fill="hold">
                            <p:stCondLst>
                              <p:cond delay="12820"/>
                            </p:stCondLst>
                            <p:childTnLst>
                              <p:par>
                                <p:cTn id="69" presetID="24" presetClass="entr" presetSubtype="0" fill="hold" grpId="0" nodeType="afterEffect">
                                  <p:stCondLst>
                                    <p:cond delay="500"/>
                                  </p:stCondLst>
                                  <p:childTnLst>
                                    <p:set>
                                      <p:cBhvr>
                                        <p:cTn id="70" dur="1" fill="hold">
                                          <p:stCondLst>
                                            <p:cond delay="0"/>
                                          </p:stCondLst>
                                        </p:cTn>
                                        <p:tgtEl>
                                          <p:spTgt spid="22545">
                                            <p:txEl>
                                              <p:pRg st="3" end="3"/>
                                            </p:txEl>
                                          </p:spTgt>
                                        </p:tgtEl>
                                        <p:attrNameLst>
                                          <p:attrName>style.visibility</p:attrName>
                                        </p:attrNameLst>
                                      </p:cBhvr>
                                      <p:to>
                                        <p:strVal val="visible"/>
                                      </p:to>
                                    </p:set>
                                    <p:anim to="" calcmode="lin" valueType="num">
                                      <p:cBhvr>
                                        <p:cTn id="71" dur="1" fill="hold"/>
                                        <p:tgtEl>
                                          <p:spTgt spid="22545">
                                            <p:txEl>
                                              <p:pRg st="3" end="3"/>
                                            </p:txEl>
                                          </p:spTgt>
                                        </p:tgtEl>
                                        <p:attrNameLst>
                                          <p:attrName/>
                                        </p:attrNameLst>
                                      </p:cBhvr>
                                    </p:anim>
                                  </p:childTnLst>
                                </p:cTn>
                              </p:par>
                            </p:childTnLst>
                          </p:cTn>
                        </p:par>
                        <p:par>
                          <p:cTn id="72" fill="hold">
                            <p:stCondLst>
                              <p:cond delay="13320"/>
                            </p:stCondLst>
                            <p:childTnLst>
                              <p:par>
                                <p:cTn id="73" presetID="24" presetClass="entr" presetSubtype="0" fill="hold" grpId="0" nodeType="afterEffect">
                                  <p:stCondLst>
                                    <p:cond delay="500"/>
                                  </p:stCondLst>
                                  <p:childTnLst>
                                    <p:set>
                                      <p:cBhvr>
                                        <p:cTn id="74" dur="1" fill="hold">
                                          <p:stCondLst>
                                            <p:cond delay="0"/>
                                          </p:stCondLst>
                                        </p:cTn>
                                        <p:tgtEl>
                                          <p:spTgt spid="22545">
                                            <p:txEl>
                                              <p:pRg st="4" end="4"/>
                                            </p:txEl>
                                          </p:spTgt>
                                        </p:tgtEl>
                                        <p:attrNameLst>
                                          <p:attrName>style.visibility</p:attrName>
                                        </p:attrNameLst>
                                      </p:cBhvr>
                                      <p:to>
                                        <p:strVal val="visible"/>
                                      </p:to>
                                    </p:set>
                                    <p:anim to="" calcmode="lin" valueType="num">
                                      <p:cBhvr>
                                        <p:cTn id="75" dur="1" fill="hold"/>
                                        <p:tgtEl>
                                          <p:spTgt spid="22545">
                                            <p:txEl>
                                              <p:pRg st="4" end="4"/>
                                            </p:txEl>
                                          </p:spTgt>
                                        </p:tgtEl>
                                        <p:attrNameLst>
                                          <p:attrName/>
                                        </p:attrNameLst>
                                      </p:cBhvr>
                                    </p:anim>
                                  </p:childTnLst>
                                </p:cTn>
                              </p:par>
                            </p:childTnLst>
                          </p:cTn>
                        </p:par>
                        <p:par>
                          <p:cTn id="76" fill="hold">
                            <p:stCondLst>
                              <p:cond delay="13820"/>
                            </p:stCondLst>
                            <p:childTnLst>
                              <p:par>
                                <p:cTn id="77" presetID="24" presetClass="entr" presetSubtype="0" fill="hold" grpId="0" nodeType="afterEffect">
                                  <p:stCondLst>
                                    <p:cond delay="500"/>
                                  </p:stCondLst>
                                  <p:childTnLst>
                                    <p:set>
                                      <p:cBhvr>
                                        <p:cTn id="78" dur="1" fill="hold">
                                          <p:stCondLst>
                                            <p:cond delay="0"/>
                                          </p:stCondLst>
                                        </p:cTn>
                                        <p:tgtEl>
                                          <p:spTgt spid="22545">
                                            <p:txEl>
                                              <p:pRg st="5" end="5"/>
                                            </p:txEl>
                                          </p:spTgt>
                                        </p:tgtEl>
                                        <p:attrNameLst>
                                          <p:attrName>style.visibility</p:attrName>
                                        </p:attrNameLst>
                                      </p:cBhvr>
                                      <p:to>
                                        <p:strVal val="visible"/>
                                      </p:to>
                                    </p:set>
                                    <p:anim to="" calcmode="lin" valueType="num">
                                      <p:cBhvr>
                                        <p:cTn id="79" dur="1" fill="hold"/>
                                        <p:tgtEl>
                                          <p:spTgt spid="22545">
                                            <p:txEl>
                                              <p:pRg st="5" end="5"/>
                                            </p:txEl>
                                          </p:spTgt>
                                        </p:tgtEl>
                                        <p:attrNameLst>
                                          <p:attrName/>
                                        </p:attrNameLst>
                                      </p:cBhvr>
                                    </p:anim>
                                  </p:childTnLst>
                                </p:cTn>
                              </p:par>
                            </p:childTnLst>
                          </p:cTn>
                        </p:par>
                        <p:par>
                          <p:cTn id="80" fill="hold">
                            <p:stCondLst>
                              <p:cond delay="14320"/>
                            </p:stCondLst>
                            <p:childTnLst>
                              <p:par>
                                <p:cTn id="81" presetID="24" presetClass="entr" presetSubtype="0" fill="hold" grpId="0" nodeType="afterEffect">
                                  <p:stCondLst>
                                    <p:cond delay="500"/>
                                  </p:stCondLst>
                                  <p:childTnLst>
                                    <p:set>
                                      <p:cBhvr>
                                        <p:cTn id="82" dur="1" fill="hold">
                                          <p:stCondLst>
                                            <p:cond delay="0"/>
                                          </p:stCondLst>
                                        </p:cTn>
                                        <p:tgtEl>
                                          <p:spTgt spid="22545">
                                            <p:txEl>
                                              <p:pRg st="6" end="6"/>
                                            </p:txEl>
                                          </p:spTgt>
                                        </p:tgtEl>
                                        <p:attrNameLst>
                                          <p:attrName>style.visibility</p:attrName>
                                        </p:attrNameLst>
                                      </p:cBhvr>
                                      <p:to>
                                        <p:strVal val="visible"/>
                                      </p:to>
                                    </p:set>
                                    <p:anim to="" calcmode="lin" valueType="num">
                                      <p:cBhvr>
                                        <p:cTn id="83" dur="1" fill="hold"/>
                                        <p:tgtEl>
                                          <p:spTgt spid="22545">
                                            <p:txEl>
                                              <p:pRg st="6" end="6"/>
                                            </p:txEl>
                                          </p:spTgt>
                                        </p:tgtEl>
                                        <p:attrNameLst>
                                          <p:attrName/>
                                        </p:attrNameLst>
                                      </p:cBhvr>
                                    </p:anim>
                                  </p:childTnLst>
                                </p:cTn>
                              </p:par>
                            </p:childTnLst>
                          </p:cTn>
                        </p:par>
                        <p:par>
                          <p:cTn id="84" fill="hold">
                            <p:stCondLst>
                              <p:cond delay="14820"/>
                            </p:stCondLst>
                            <p:childTnLst>
                              <p:par>
                                <p:cTn id="85" presetID="24" presetClass="entr" presetSubtype="0" fill="hold" grpId="0" nodeType="afterEffect">
                                  <p:stCondLst>
                                    <p:cond delay="500"/>
                                  </p:stCondLst>
                                  <p:childTnLst>
                                    <p:set>
                                      <p:cBhvr>
                                        <p:cTn id="86" dur="1" fill="hold">
                                          <p:stCondLst>
                                            <p:cond delay="0"/>
                                          </p:stCondLst>
                                        </p:cTn>
                                        <p:tgtEl>
                                          <p:spTgt spid="22545">
                                            <p:txEl>
                                              <p:pRg st="7" end="7"/>
                                            </p:txEl>
                                          </p:spTgt>
                                        </p:tgtEl>
                                        <p:attrNameLst>
                                          <p:attrName>style.visibility</p:attrName>
                                        </p:attrNameLst>
                                      </p:cBhvr>
                                      <p:to>
                                        <p:strVal val="visible"/>
                                      </p:to>
                                    </p:set>
                                    <p:anim to="" calcmode="lin" valueType="num">
                                      <p:cBhvr>
                                        <p:cTn id="87" dur="1" fill="hold"/>
                                        <p:tgtEl>
                                          <p:spTgt spid="2254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7" grpId="0"/>
      <p:bldP spid="22539" grpId="0" animBg="1"/>
      <p:bldP spid="22540" grpId="0" animBg="1"/>
      <p:bldP spid="22541" grpId="0" animBg="1"/>
      <p:bldP spid="22542" grpId="0" animBg="1"/>
      <p:bldP spid="2254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600" b="1" i="1">
                <a:solidFill>
                  <a:srgbClr val="660066"/>
                </a:solidFill>
                <a:effectLst/>
                <a:latin typeface=".VnArabiaH" pitchFamily="34" charset="0"/>
              </a:rPr>
              <a:t>ø</a:t>
            </a:r>
            <a:r>
              <a:rPr lang="en-US" sz="3600" b="1" i="1">
                <a:solidFill>
                  <a:srgbClr val="660066"/>
                </a:solidFill>
                <a:effectLst/>
                <a:latin typeface=".VnArabia" pitchFamily="34" charset="0"/>
              </a:rPr>
              <a:t>ng dông cña giã tù nhiªn ®èi víi ®êi sèng con ng­êi?</a:t>
            </a:r>
            <a:endParaRPr lang="en-US" b="1" i="1">
              <a:effectLst/>
              <a:latin typeface=".VnAristoteH" pitchFamily="34" charset="0"/>
            </a:endParaRPr>
          </a:p>
        </p:txBody>
      </p:sp>
      <p:sp>
        <p:nvSpPr>
          <p:cNvPr id="87043" name="Rectangle 3"/>
          <p:cNvSpPr>
            <a:spLocks noChangeArrowheads="1"/>
          </p:cNvSpPr>
          <p:nvPr/>
        </p:nvSpPr>
        <p:spPr bwMode="auto">
          <a:xfrm>
            <a:off x="990600" y="5029200"/>
            <a:ext cx="2362200" cy="533400"/>
          </a:xfrm>
          <a:prstGeom prst="rect">
            <a:avLst/>
          </a:prstGeom>
          <a:noFill/>
          <a:ln w="9525">
            <a:noFill/>
            <a:miter lim="800000"/>
            <a:headEnd/>
            <a:tailEnd/>
          </a:ln>
          <a:effectLst/>
        </p:spPr>
        <p:txBody>
          <a:bodyPr wrap="none" anchor="ctr"/>
          <a:lstStyle/>
          <a:p>
            <a:pPr algn="ctr"/>
            <a:endParaRPr lang="en-US" sz="2800" b="1" i="1">
              <a:solidFill>
                <a:schemeClr val="bg2"/>
              </a:solidFill>
              <a:latin typeface=".VnTime" pitchFamily="34" charset="0"/>
            </a:endParaRPr>
          </a:p>
        </p:txBody>
      </p:sp>
      <p:sp>
        <p:nvSpPr>
          <p:cNvPr id="87047" name="Rectangle 7"/>
          <p:cNvSpPr>
            <a:spLocks noChangeArrowheads="1"/>
          </p:cNvSpPr>
          <p:nvPr/>
        </p:nvSpPr>
        <p:spPr bwMode="auto">
          <a:xfrm>
            <a:off x="4343400" y="5105400"/>
            <a:ext cx="1371600" cy="381000"/>
          </a:xfrm>
          <a:prstGeom prst="rect">
            <a:avLst/>
          </a:prstGeom>
          <a:noFill/>
          <a:ln w="9525">
            <a:noFill/>
            <a:miter lim="800000"/>
            <a:headEnd/>
            <a:tailEnd/>
          </a:ln>
          <a:effectLst/>
        </p:spPr>
        <p:txBody>
          <a:bodyPr wrap="none" anchor="ctr"/>
          <a:lstStyle/>
          <a:p>
            <a:pPr algn="ctr"/>
            <a:endParaRPr lang="en-US" sz="2800" i="1">
              <a:solidFill>
                <a:schemeClr val="bg2"/>
              </a:solidFill>
              <a:latin typeface=".VnTime" pitchFamily="34" charset="0"/>
            </a:endParaRPr>
          </a:p>
        </p:txBody>
      </p:sp>
      <p:sp>
        <p:nvSpPr>
          <p:cNvPr id="87048" name="Rectangle 8"/>
          <p:cNvSpPr>
            <a:spLocks noChangeArrowheads="1"/>
          </p:cNvSpPr>
          <p:nvPr/>
        </p:nvSpPr>
        <p:spPr bwMode="auto">
          <a:xfrm>
            <a:off x="6629400" y="4953000"/>
            <a:ext cx="2514600" cy="381000"/>
          </a:xfrm>
          <a:prstGeom prst="rect">
            <a:avLst/>
          </a:prstGeom>
          <a:noFill/>
          <a:ln w="9525">
            <a:noFill/>
            <a:miter lim="800000"/>
            <a:headEnd/>
            <a:tailEnd/>
          </a:ln>
          <a:effectLst/>
        </p:spPr>
        <p:txBody>
          <a:bodyPr wrap="none" anchor="ctr"/>
          <a:lstStyle/>
          <a:p>
            <a:pPr algn="ctr"/>
            <a:endParaRPr lang="en-US" sz="2800" i="1">
              <a:solidFill>
                <a:schemeClr val="bg2"/>
              </a:solidFill>
              <a:latin typeface=".VnTime" pitchFamily="34" charset="0"/>
            </a:endParaRPr>
          </a:p>
        </p:txBody>
      </p:sp>
      <p:sp>
        <p:nvSpPr>
          <p:cNvPr id="87060" name="Rectangle 20"/>
          <p:cNvSpPr>
            <a:spLocks noChangeArrowheads="1"/>
          </p:cNvSpPr>
          <p:nvPr/>
        </p:nvSpPr>
        <p:spPr bwMode="auto">
          <a:xfrm>
            <a:off x="3505200" y="5867400"/>
            <a:ext cx="2362200" cy="533400"/>
          </a:xfrm>
          <a:prstGeom prst="rect">
            <a:avLst/>
          </a:prstGeom>
          <a:noFill/>
          <a:ln w="9525">
            <a:noFill/>
            <a:miter lim="800000"/>
            <a:headEnd/>
            <a:tailEnd/>
          </a:ln>
          <a:effectLst/>
        </p:spPr>
        <p:txBody>
          <a:bodyPr wrap="none" anchor="ctr"/>
          <a:lstStyle/>
          <a:p>
            <a:pPr algn="ctr"/>
            <a:r>
              <a:rPr lang="en-US" sz="2800" b="1" i="1">
                <a:solidFill>
                  <a:schemeClr val="bg2"/>
                </a:solidFill>
                <a:latin typeface=".VnTime" pitchFamily="34" charset="0"/>
              </a:rPr>
              <a:t>ThuyÒn buåm</a:t>
            </a:r>
          </a:p>
        </p:txBody>
      </p:sp>
      <p:graphicFrame>
        <p:nvGraphicFramePr>
          <p:cNvPr id="87062" name="Object 22"/>
          <p:cNvGraphicFramePr>
            <a:graphicFrameLocks noChangeAspect="1"/>
          </p:cNvGraphicFramePr>
          <p:nvPr/>
        </p:nvGraphicFramePr>
        <p:xfrm>
          <a:off x="762000" y="1828800"/>
          <a:ext cx="3200400" cy="3657600"/>
        </p:xfrm>
        <a:graphic>
          <a:graphicData uri="http://schemas.openxmlformats.org/drawingml/2006/compatibility">
            <com:legacyDrawing xmlns:com="http://schemas.openxmlformats.org/drawingml/2006/compatibility" spid="_x0000_s87062"/>
          </a:graphicData>
        </a:graphic>
      </p:graphicFrame>
      <p:pic>
        <p:nvPicPr>
          <p:cNvPr id="87065" name="Picture 25" descr="j0292152"/>
          <p:cNvPicPr>
            <a:picLocks noChangeAspect="1" noChangeArrowheads="1"/>
          </p:cNvPicPr>
          <p:nvPr/>
        </p:nvPicPr>
        <p:blipFill>
          <a:blip r:embed="rId3" cstate="print"/>
          <a:srcRect/>
          <a:stretch>
            <a:fillRect/>
          </a:stretch>
        </p:blipFill>
        <p:spPr bwMode="auto">
          <a:xfrm>
            <a:off x="4495800" y="1752600"/>
            <a:ext cx="4038600" cy="3733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87042"/>
                                        </p:tgtEl>
                                        <p:attrNameLst>
                                          <p:attrName>style.visibility</p:attrName>
                                        </p:attrNameLst>
                                      </p:cBhvr>
                                      <p:to>
                                        <p:strVal val="visible"/>
                                      </p:to>
                                    </p:set>
                                    <p:anim calcmode="lin" valueType="num">
                                      <p:cBhvr>
                                        <p:cTn id="7" dur="1000" fill="hold"/>
                                        <p:tgtEl>
                                          <p:spTgt spid="87042"/>
                                        </p:tgtEl>
                                        <p:attrNameLst>
                                          <p:attrName>ppt_w</p:attrName>
                                        </p:attrNameLst>
                                      </p:cBhvr>
                                      <p:tavLst>
                                        <p:tav tm="0">
                                          <p:val>
                                            <p:fltVal val="0"/>
                                          </p:val>
                                        </p:tav>
                                        <p:tav tm="100000">
                                          <p:val>
                                            <p:strVal val="#ppt_w"/>
                                          </p:val>
                                        </p:tav>
                                      </p:tavLst>
                                    </p:anim>
                                    <p:anim calcmode="lin" valueType="num">
                                      <p:cBhvr>
                                        <p:cTn id="8" dur="1000" fill="hold"/>
                                        <p:tgtEl>
                                          <p:spTgt spid="87042"/>
                                        </p:tgtEl>
                                        <p:attrNameLst>
                                          <p:attrName>ppt_h</p:attrName>
                                        </p:attrNameLst>
                                      </p:cBhvr>
                                      <p:tavLst>
                                        <p:tav tm="0">
                                          <p:val>
                                            <p:fltVal val="0"/>
                                          </p:val>
                                        </p:tav>
                                        <p:tav tm="100000">
                                          <p:val>
                                            <p:strVal val="#ppt_h"/>
                                          </p:val>
                                        </p:tav>
                                      </p:tavLst>
                                    </p:anim>
                                    <p:anim calcmode="lin" valueType="num">
                                      <p:cBhvr>
                                        <p:cTn id="9" dur="1000" fill="hold"/>
                                        <p:tgtEl>
                                          <p:spTgt spid="87042"/>
                                        </p:tgtEl>
                                        <p:attrNameLst>
                                          <p:attrName>style.rotation</p:attrName>
                                        </p:attrNameLst>
                                      </p:cBhvr>
                                      <p:tavLst>
                                        <p:tav tm="0">
                                          <p:val>
                                            <p:fltVal val="90"/>
                                          </p:val>
                                        </p:tav>
                                        <p:tav tm="100000">
                                          <p:val>
                                            <p:fltVal val="0"/>
                                          </p:val>
                                        </p:tav>
                                      </p:tavLst>
                                    </p:anim>
                                    <p:animEffect transition="in" filter="fade">
                                      <p:cBhvr>
                                        <p:cTn id="10" dur="1000"/>
                                        <p:tgtEl>
                                          <p:spTgt spid="8704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87062"/>
                                        </p:tgtEl>
                                        <p:attrNameLst>
                                          <p:attrName>style.visibility</p:attrName>
                                        </p:attrNameLst>
                                      </p:cBhvr>
                                      <p:to>
                                        <p:strVal val="visible"/>
                                      </p:to>
                                    </p:set>
                                    <p:anim calcmode="lin" valueType="num">
                                      <p:cBhvr>
                                        <p:cTn id="15" dur="500" decel="50000" fill="hold">
                                          <p:stCondLst>
                                            <p:cond delay="0"/>
                                          </p:stCondLst>
                                        </p:cTn>
                                        <p:tgtEl>
                                          <p:spTgt spid="8706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706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7062"/>
                                        </p:tgtEl>
                                        <p:attrNameLst>
                                          <p:attrName>ppt_w</p:attrName>
                                        </p:attrNameLst>
                                      </p:cBhvr>
                                      <p:tavLst>
                                        <p:tav tm="0">
                                          <p:val>
                                            <p:strVal val="#ppt_w*.05"/>
                                          </p:val>
                                        </p:tav>
                                        <p:tav tm="100000">
                                          <p:val>
                                            <p:strVal val="#ppt_w"/>
                                          </p:val>
                                        </p:tav>
                                      </p:tavLst>
                                    </p:anim>
                                    <p:anim calcmode="lin" valueType="num">
                                      <p:cBhvr>
                                        <p:cTn id="18" dur="1000" fill="hold"/>
                                        <p:tgtEl>
                                          <p:spTgt spid="8706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706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706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706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7062"/>
                                        </p:tgtEl>
                                      </p:cBhvr>
                                    </p:animEffect>
                                  </p:childTnLst>
                                </p:cTn>
                              </p:par>
                            </p:childTnLst>
                          </p:cTn>
                        </p:par>
                        <p:par>
                          <p:cTn id="23" fill="hold">
                            <p:stCondLst>
                              <p:cond delay="1000"/>
                            </p:stCondLst>
                            <p:childTnLst>
                              <p:par>
                                <p:cTn id="24" presetID="20" presetClass="entr" presetSubtype="0" fill="hold" grpId="0" nodeType="afterEffect">
                                  <p:stCondLst>
                                    <p:cond delay="0"/>
                                  </p:stCondLst>
                                  <p:childTnLst>
                                    <p:set>
                                      <p:cBhvr>
                                        <p:cTn id="25" dur="1" fill="hold">
                                          <p:stCondLst>
                                            <p:cond delay="0"/>
                                          </p:stCondLst>
                                        </p:cTn>
                                        <p:tgtEl>
                                          <p:spTgt spid="87060"/>
                                        </p:tgtEl>
                                        <p:attrNameLst>
                                          <p:attrName>style.visibility</p:attrName>
                                        </p:attrNameLst>
                                      </p:cBhvr>
                                      <p:to>
                                        <p:strVal val="visible"/>
                                      </p:to>
                                    </p:set>
                                    <p:animEffect transition="in" filter="wedge">
                                      <p:cBhvr>
                                        <p:cTn id="26" dur="2000"/>
                                        <p:tgtEl>
                                          <p:spTgt spid="87060"/>
                                        </p:tgtEl>
                                      </p:cBhvr>
                                    </p:animEffect>
                                  </p:childTnLst>
                                </p:cTn>
                              </p:par>
                              <p:par>
                                <p:cTn id="27" presetID="3" presetClass="entr" presetSubtype="10" fill="hold" nodeType="withEffect">
                                  <p:stCondLst>
                                    <p:cond delay="0"/>
                                  </p:stCondLst>
                                  <p:childTnLst>
                                    <p:set>
                                      <p:cBhvr>
                                        <p:cTn id="28" dur="1" fill="hold">
                                          <p:stCondLst>
                                            <p:cond delay="0"/>
                                          </p:stCondLst>
                                        </p:cTn>
                                        <p:tgtEl>
                                          <p:spTgt spid="87065"/>
                                        </p:tgtEl>
                                        <p:attrNameLst>
                                          <p:attrName>style.visibility</p:attrName>
                                        </p:attrNameLst>
                                      </p:cBhvr>
                                      <p:to>
                                        <p:strVal val="visible"/>
                                      </p:to>
                                    </p:set>
                                    <p:animEffect transition="in" filter="blinds(horizontal)">
                                      <p:cBhvr>
                                        <p:cTn id="29" dur="500"/>
                                        <p:tgtEl>
                                          <p:spTgt spid="87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6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r>
              <a:rPr lang="en-US" sz="3600" b="1" i="1">
                <a:solidFill>
                  <a:srgbClr val="660066"/>
                </a:solidFill>
                <a:effectLst/>
                <a:latin typeface=".VnArabiaH" pitchFamily="34" charset="0"/>
              </a:rPr>
              <a:t>ø</a:t>
            </a:r>
            <a:r>
              <a:rPr lang="en-US" sz="3600" b="1" i="1">
                <a:solidFill>
                  <a:srgbClr val="660066"/>
                </a:solidFill>
                <a:effectLst/>
                <a:latin typeface=".VnArabia" pitchFamily="34" charset="0"/>
              </a:rPr>
              <a:t>ng dông cña giã tù nhiªn ®èi víi ®êi sèng con ng­êi:</a:t>
            </a:r>
            <a:endParaRPr lang="en-US" b="1" i="1">
              <a:effectLst/>
              <a:latin typeface=".VnAristoteH" pitchFamily="34" charset="0"/>
            </a:endParaRPr>
          </a:p>
        </p:txBody>
      </p:sp>
      <p:sp>
        <p:nvSpPr>
          <p:cNvPr id="93191" name="Rectangle 7"/>
          <p:cNvSpPr>
            <a:spLocks noChangeArrowheads="1"/>
          </p:cNvSpPr>
          <p:nvPr/>
        </p:nvSpPr>
        <p:spPr bwMode="auto">
          <a:xfrm>
            <a:off x="609600" y="5943600"/>
            <a:ext cx="2514600" cy="381000"/>
          </a:xfrm>
          <a:prstGeom prst="rect">
            <a:avLst/>
          </a:prstGeom>
          <a:noFill/>
          <a:ln w="9525">
            <a:noFill/>
            <a:miter lim="800000"/>
            <a:headEnd/>
            <a:tailEnd/>
          </a:ln>
          <a:effectLst/>
        </p:spPr>
        <p:txBody>
          <a:bodyPr wrap="none" anchor="ctr"/>
          <a:lstStyle/>
          <a:p>
            <a:pPr algn="ctr"/>
            <a:r>
              <a:rPr lang="en-US" sz="2800" b="1" i="1">
                <a:solidFill>
                  <a:srgbClr val="FFFF00"/>
                </a:solidFill>
                <a:latin typeface=".VnTime" pitchFamily="34" charset="0"/>
              </a:rPr>
              <a:t>Cèi xay giã</a:t>
            </a:r>
          </a:p>
        </p:txBody>
      </p:sp>
      <p:pic>
        <p:nvPicPr>
          <p:cNvPr id="93194" name="Picture 10" descr="j0282860"/>
          <p:cNvPicPr>
            <a:picLocks noChangeAspect="1" noChangeArrowheads="1" noCrop="1"/>
          </p:cNvPicPr>
          <p:nvPr/>
        </p:nvPicPr>
        <p:blipFill>
          <a:blip r:embed="rId2" cstate="print"/>
          <a:srcRect/>
          <a:stretch>
            <a:fillRect/>
          </a:stretch>
        </p:blipFill>
        <p:spPr bwMode="auto">
          <a:xfrm>
            <a:off x="228600" y="2219325"/>
            <a:ext cx="2895600" cy="3114675"/>
          </a:xfrm>
          <a:prstGeom prst="rect">
            <a:avLst/>
          </a:prstGeom>
          <a:noFill/>
        </p:spPr>
      </p:pic>
      <p:sp>
        <p:nvSpPr>
          <p:cNvPr id="93195" name="Rectangle 11"/>
          <p:cNvSpPr>
            <a:spLocks noChangeArrowheads="1"/>
          </p:cNvSpPr>
          <p:nvPr/>
        </p:nvSpPr>
        <p:spPr bwMode="auto">
          <a:xfrm>
            <a:off x="4343400" y="5105400"/>
            <a:ext cx="1371600" cy="381000"/>
          </a:xfrm>
          <a:prstGeom prst="rect">
            <a:avLst/>
          </a:prstGeom>
          <a:noFill/>
          <a:ln w="9525">
            <a:noFill/>
            <a:miter lim="800000"/>
            <a:headEnd/>
            <a:tailEnd/>
          </a:ln>
          <a:effectLst/>
        </p:spPr>
        <p:txBody>
          <a:bodyPr wrap="none" anchor="ctr"/>
          <a:lstStyle/>
          <a:p>
            <a:pPr algn="ctr"/>
            <a:endParaRPr lang="en-US" sz="2800" i="1">
              <a:solidFill>
                <a:schemeClr val="bg2"/>
              </a:solidFill>
              <a:latin typeface=".VnTime" pitchFamily="34" charset="0"/>
            </a:endParaRPr>
          </a:p>
        </p:txBody>
      </p:sp>
      <p:sp>
        <p:nvSpPr>
          <p:cNvPr id="93198" name="Rectangle 14"/>
          <p:cNvSpPr>
            <a:spLocks noChangeArrowheads="1"/>
          </p:cNvSpPr>
          <p:nvPr/>
        </p:nvSpPr>
        <p:spPr bwMode="auto">
          <a:xfrm>
            <a:off x="990600" y="5029200"/>
            <a:ext cx="2362200" cy="533400"/>
          </a:xfrm>
          <a:prstGeom prst="rect">
            <a:avLst/>
          </a:prstGeom>
          <a:noFill/>
          <a:ln w="9525">
            <a:noFill/>
            <a:miter lim="800000"/>
            <a:headEnd/>
            <a:tailEnd/>
          </a:ln>
          <a:effectLst/>
        </p:spPr>
        <p:txBody>
          <a:bodyPr wrap="none" anchor="ctr"/>
          <a:lstStyle/>
          <a:p>
            <a:pPr algn="ctr"/>
            <a:endParaRPr lang="en-US" sz="2800" b="1" i="1">
              <a:solidFill>
                <a:schemeClr val="bg2"/>
              </a:solidFill>
              <a:latin typeface=".VnTime" pitchFamily="34" charset="0"/>
            </a:endParaRPr>
          </a:p>
        </p:txBody>
      </p:sp>
      <p:pic>
        <p:nvPicPr>
          <p:cNvPr id="93207" name="Picture 23"/>
          <p:cNvPicPr>
            <a:picLocks noChangeAspect="1" noChangeArrowheads="1"/>
          </p:cNvPicPr>
          <p:nvPr/>
        </p:nvPicPr>
        <p:blipFill>
          <a:blip r:embed="rId3" cstate="print"/>
          <a:srcRect/>
          <a:stretch>
            <a:fillRect/>
          </a:stretch>
        </p:blipFill>
        <p:spPr bwMode="auto">
          <a:xfrm>
            <a:off x="3352800" y="2209800"/>
            <a:ext cx="2743200" cy="3124200"/>
          </a:xfrm>
          <a:prstGeom prst="rect">
            <a:avLst/>
          </a:prstGeom>
          <a:noFill/>
          <a:ln w="9525">
            <a:noFill/>
            <a:miter lim="800000"/>
            <a:headEnd/>
            <a:tailEnd/>
          </a:ln>
          <a:effectLst/>
        </p:spPr>
      </p:pic>
      <p:pic>
        <p:nvPicPr>
          <p:cNvPr id="93209" name="Picture 25"/>
          <p:cNvPicPr>
            <a:picLocks noChangeAspect="1" noChangeArrowheads="1"/>
          </p:cNvPicPr>
          <p:nvPr/>
        </p:nvPicPr>
        <p:blipFill>
          <a:blip r:embed="rId4" cstate="print"/>
          <a:srcRect/>
          <a:stretch>
            <a:fillRect/>
          </a:stretch>
        </p:blipFill>
        <p:spPr bwMode="auto">
          <a:xfrm>
            <a:off x="6324600" y="2209800"/>
            <a:ext cx="2590800" cy="3124200"/>
          </a:xfrm>
          <a:prstGeom prst="rect">
            <a:avLst/>
          </a:prstGeom>
          <a:noFill/>
          <a:ln w="9525">
            <a:noFill/>
            <a:miter lim="800000"/>
            <a:headEnd/>
            <a:tailEnd/>
          </a:ln>
          <a:effectLst/>
        </p:spPr>
      </p:pic>
      <p:sp>
        <p:nvSpPr>
          <p:cNvPr id="93210" name="Rectangle 26"/>
          <p:cNvSpPr>
            <a:spLocks noChangeArrowheads="1"/>
          </p:cNvSpPr>
          <p:nvPr/>
        </p:nvSpPr>
        <p:spPr bwMode="auto">
          <a:xfrm>
            <a:off x="4038600" y="5943600"/>
            <a:ext cx="2514600" cy="381000"/>
          </a:xfrm>
          <a:prstGeom prst="rect">
            <a:avLst/>
          </a:prstGeom>
          <a:noFill/>
          <a:ln w="9525">
            <a:noFill/>
            <a:miter lim="800000"/>
            <a:headEnd/>
            <a:tailEnd/>
          </a:ln>
          <a:effectLst/>
        </p:spPr>
        <p:txBody>
          <a:bodyPr wrap="none" anchor="ctr"/>
          <a:lstStyle/>
          <a:p>
            <a:pPr algn="ctr"/>
            <a:r>
              <a:rPr lang="en-US" sz="2800" b="1" i="1">
                <a:solidFill>
                  <a:srgbClr val="FF0000"/>
                </a:solidFill>
              </a:rPr>
              <a:t>Tạo ra điện năng</a:t>
            </a:r>
          </a:p>
        </p:txBody>
      </p:sp>
      <p:pic>
        <p:nvPicPr>
          <p:cNvPr id="93211" name="Picture 27"/>
          <p:cNvPicPr>
            <a:picLocks noChangeAspect="1" noChangeArrowheads="1"/>
          </p:cNvPicPr>
          <p:nvPr/>
        </p:nvPicPr>
        <p:blipFill>
          <a:blip r:embed="rId5" cstate="print"/>
          <a:srcRect/>
          <a:stretch>
            <a:fillRect/>
          </a:stretch>
        </p:blipFill>
        <p:spPr bwMode="auto">
          <a:xfrm>
            <a:off x="6705600" y="4838700"/>
            <a:ext cx="2019300" cy="2019300"/>
          </a:xfrm>
          <a:prstGeom prst="rect">
            <a:avLst/>
          </a:prstGeom>
          <a:noFill/>
          <a:ln w="9525">
            <a:noFill/>
            <a:miter lim="800000"/>
            <a:headEnd/>
            <a:tailEnd/>
          </a:ln>
          <a:effectLst/>
        </p:spPr>
      </p:pic>
      <p:pic>
        <p:nvPicPr>
          <p:cNvPr id="93212" name="Picture 28"/>
          <p:cNvPicPr>
            <a:picLocks noChangeAspect="1" noChangeArrowheads="1"/>
          </p:cNvPicPr>
          <p:nvPr/>
        </p:nvPicPr>
        <p:blipFill>
          <a:blip r:embed="rId6" cstate="print"/>
          <a:srcRect/>
          <a:stretch>
            <a:fillRect/>
          </a:stretch>
        </p:blipFill>
        <p:spPr bwMode="auto">
          <a:xfrm>
            <a:off x="228600" y="2209800"/>
            <a:ext cx="2895600" cy="31242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slide(fromBottom)">
                                      <p:cBhvr>
                                        <p:cTn id="7" dur="500"/>
                                        <p:tgtEl>
                                          <p:spTgt spid="93188"/>
                                        </p:tgtEl>
                                      </p:cBhvr>
                                    </p:animEffect>
                                  </p:childTnLst>
                                </p:cTn>
                              </p:par>
                              <p:par>
                                <p:cTn id="8" presetID="12" presetClass="entr" presetSubtype="4" fill="hold" nodeType="withEffect">
                                  <p:stCondLst>
                                    <p:cond delay="0"/>
                                  </p:stCondLst>
                                  <p:childTnLst>
                                    <p:set>
                                      <p:cBhvr>
                                        <p:cTn id="9" dur="1" fill="hold">
                                          <p:stCondLst>
                                            <p:cond delay="0"/>
                                          </p:stCondLst>
                                        </p:cTn>
                                        <p:tgtEl>
                                          <p:spTgt spid="93194"/>
                                        </p:tgtEl>
                                        <p:attrNameLst>
                                          <p:attrName>style.visibility</p:attrName>
                                        </p:attrNameLst>
                                      </p:cBhvr>
                                      <p:to>
                                        <p:strVal val="visible"/>
                                      </p:to>
                                    </p:set>
                                    <p:animEffect transition="in" filter="slide(fromBottom)">
                                      <p:cBhvr>
                                        <p:cTn id="10" dur="500"/>
                                        <p:tgtEl>
                                          <p:spTgt spid="9319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3191"/>
                                        </p:tgtEl>
                                        <p:attrNameLst>
                                          <p:attrName>style.visibility</p:attrName>
                                        </p:attrNameLst>
                                      </p:cBhvr>
                                      <p:to>
                                        <p:strVal val="visible"/>
                                      </p:to>
                                    </p:set>
                                    <p:animEffect transition="in" filter="slide(fromBottom)">
                                      <p:cBhvr>
                                        <p:cTn id="13" dur="500"/>
                                        <p:tgtEl>
                                          <p:spTgt spid="93191"/>
                                        </p:tgtEl>
                                      </p:cBhvr>
                                    </p:animEffect>
                                  </p:childTnLst>
                                </p:cTn>
                              </p:par>
                            </p:childTnLst>
                          </p:cTn>
                        </p:par>
                        <p:par>
                          <p:cTn id="14" fill="hold">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93212"/>
                                        </p:tgtEl>
                                        <p:attrNameLst>
                                          <p:attrName>style.visibility</p:attrName>
                                        </p:attrNameLst>
                                      </p:cBhvr>
                                      <p:to>
                                        <p:strVal val="visible"/>
                                      </p:to>
                                    </p:set>
                                    <p:anim calcmode="lin" valueType="num">
                                      <p:cBhvr>
                                        <p:cTn id="17" dur="500" fill="hold"/>
                                        <p:tgtEl>
                                          <p:spTgt spid="93212"/>
                                        </p:tgtEl>
                                        <p:attrNameLst>
                                          <p:attrName>ppt_w</p:attrName>
                                        </p:attrNameLst>
                                      </p:cBhvr>
                                      <p:tavLst>
                                        <p:tav tm="0">
                                          <p:val>
                                            <p:fltVal val="0"/>
                                          </p:val>
                                        </p:tav>
                                        <p:tav tm="100000">
                                          <p:val>
                                            <p:strVal val="#ppt_w"/>
                                          </p:val>
                                        </p:tav>
                                      </p:tavLst>
                                    </p:anim>
                                    <p:anim calcmode="lin" valueType="num">
                                      <p:cBhvr>
                                        <p:cTn id="18" dur="500" fill="hold"/>
                                        <p:tgtEl>
                                          <p:spTgt spid="93212"/>
                                        </p:tgtEl>
                                        <p:attrNameLst>
                                          <p:attrName>ppt_h</p:attrName>
                                        </p:attrNameLst>
                                      </p:cBhvr>
                                      <p:tavLst>
                                        <p:tav tm="0">
                                          <p:val>
                                            <p:fltVal val="0"/>
                                          </p:val>
                                        </p:tav>
                                        <p:tav tm="100000">
                                          <p:val>
                                            <p:strVal val="#ppt_h"/>
                                          </p:val>
                                        </p:tav>
                                      </p:tavLst>
                                    </p:anim>
                                    <p:anim calcmode="lin" valueType="num">
                                      <p:cBhvr>
                                        <p:cTn id="19" dur="500" fill="hold"/>
                                        <p:tgtEl>
                                          <p:spTgt spid="93212"/>
                                        </p:tgtEl>
                                        <p:attrNameLst>
                                          <p:attrName>style.rotation</p:attrName>
                                        </p:attrNameLst>
                                      </p:cBhvr>
                                      <p:tavLst>
                                        <p:tav tm="0">
                                          <p:val>
                                            <p:fltVal val="360"/>
                                          </p:val>
                                        </p:tav>
                                        <p:tav tm="100000">
                                          <p:val>
                                            <p:fltVal val="0"/>
                                          </p:val>
                                        </p:tav>
                                      </p:tavLst>
                                    </p:anim>
                                    <p:animEffect transition="in" filter="fade">
                                      <p:cBhvr>
                                        <p:cTn id="20" dur="500"/>
                                        <p:tgtEl>
                                          <p:spTgt spid="93212"/>
                                        </p:tgtEl>
                                      </p:cBhvr>
                                    </p:animEffect>
                                  </p:childTnLst>
                                </p:cTn>
                              </p:par>
                              <p:par>
                                <p:cTn id="21" presetID="3" presetClass="entr" presetSubtype="10" fill="hold" nodeType="withEffect">
                                  <p:stCondLst>
                                    <p:cond delay="0"/>
                                  </p:stCondLst>
                                  <p:childTnLst>
                                    <p:set>
                                      <p:cBhvr>
                                        <p:cTn id="22" dur="1" fill="hold">
                                          <p:stCondLst>
                                            <p:cond delay="0"/>
                                          </p:stCondLst>
                                        </p:cTn>
                                        <p:tgtEl>
                                          <p:spTgt spid="93207"/>
                                        </p:tgtEl>
                                        <p:attrNameLst>
                                          <p:attrName>style.visibility</p:attrName>
                                        </p:attrNameLst>
                                      </p:cBhvr>
                                      <p:to>
                                        <p:strVal val="visible"/>
                                      </p:to>
                                    </p:set>
                                    <p:animEffect transition="in" filter="blinds(horizontal)">
                                      <p:cBhvr>
                                        <p:cTn id="23" dur="500"/>
                                        <p:tgtEl>
                                          <p:spTgt spid="93207"/>
                                        </p:tgtEl>
                                      </p:cBhvr>
                                    </p:animEffect>
                                  </p:childTnLst>
                                </p:cTn>
                              </p:par>
                              <p:par>
                                <p:cTn id="24" presetID="4" presetClass="entr" presetSubtype="16" fill="hold" nodeType="withEffect">
                                  <p:stCondLst>
                                    <p:cond delay="0"/>
                                  </p:stCondLst>
                                  <p:childTnLst>
                                    <p:set>
                                      <p:cBhvr>
                                        <p:cTn id="25" dur="1" fill="hold">
                                          <p:stCondLst>
                                            <p:cond delay="0"/>
                                          </p:stCondLst>
                                        </p:cTn>
                                        <p:tgtEl>
                                          <p:spTgt spid="93209"/>
                                        </p:tgtEl>
                                        <p:attrNameLst>
                                          <p:attrName>style.visibility</p:attrName>
                                        </p:attrNameLst>
                                      </p:cBhvr>
                                      <p:to>
                                        <p:strVal val="visible"/>
                                      </p:to>
                                    </p:set>
                                    <p:animEffect transition="in" filter="box(in)">
                                      <p:cBhvr>
                                        <p:cTn id="26" dur="500"/>
                                        <p:tgtEl>
                                          <p:spTgt spid="9320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93210"/>
                                        </p:tgtEl>
                                        <p:attrNameLst>
                                          <p:attrName>style.visibility</p:attrName>
                                        </p:attrNameLst>
                                      </p:cBhvr>
                                      <p:to>
                                        <p:strVal val="visible"/>
                                      </p:to>
                                    </p:set>
                                    <p:animEffect transition="in" filter="slide(fromBottom)">
                                      <p:cBhvr>
                                        <p:cTn id="29" dur="500"/>
                                        <p:tgtEl>
                                          <p:spTgt spid="93210"/>
                                        </p:tgtEl>
                                      </p:cBhvr>
                                    </p:animEffect>
                                  </p:childTnLst>
                                </p:cTn>
                              </p:par>
                            </p:childTnLst>
                          </p:cTn>
                        </p:par>
                        <p:par>
                          <p:cTn id="30" fill="hold">
                            <p:stCondLst>
                              <p:cond delay="1000"/>
                            </p:stCondLst>
                            <p:childTnLst>
                              <p:par>
                                <p:cTn id="31" presetID="5" presetClass="entr" presetSubtype="10" fill="hold" nodeType="afterEffect">
                                  <p:stCondLst>
                                    <p:cond delay="1000"/>
                                  </p:stCondLst>
                                  <p:childTnLst>
                                    <p:set>
                                      <p:cBhvr>
                                        <p:cTn id="32" dur="1" fill="hold">
                                          <p:stCondLst>
                                            <p:cond delay="0"/>
                                          </p:stCondLst>
                                        </p:cTn>
                                        <p:tgtEl>
                                          <p:spTgt spid="93211"/>
                                        </p:tgtEl>
                                        <p:attrNameLst>
                                          <p:attrName>style.visibility</p:attrName>
                                        </p:attrNameLst>
                                      </p:cBhvr>
                                      <p:to>
                                        <p:strVal val="visible"/>
                                      </p:to>
                                    </p:set>
                                    <p:animEffect transition="in" filter="checkerboard(across)">
                                      <p:cBhvr>
                                        <p:cTn id="33" dur="500"/>
                                        <p:tgtEl>
                                          <p:spTgt spid="93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91" grpId="0"/>
      <p:bldP spid="932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0130" name="AutoShape 18"/>
          <p:cNvSpPr>
            <a:spLocks noChangeArrowheads="1"/>
          </p:cNvSpPr>
          <p:nvPr/>
        </p:nvSpPr>
        <p:spPr bwMode="auto">
          <a:xfrm>
            <a:off x="2286000" y="5486400"/>
            <a:ext cx="4191000" cy="1371600"/>
          </a:xfrm>
          <a:prstGeom prst="wedgeEllipseCallout">
            <a:avLst>
              <a:gd name="adj1" fmla="val -37046"/>
              <a:gd name="adj2" fmla="val 43287"/>
            </a:avLst>
          </a:prstGeom>
          <a:solidFill>
            <a:schemeClr val="accent1"/>
          </a:solidFill>
          <a:ln w="9525">
            <a:solidFill>
              <a:schemeClr val="tx1"/>
            </a:solidFill>
            <a:miter lim="800000"/>
            <a:headEnd/>
            <a:tailEnd/>
          </a:ln>
          <a:effectLst/>
        </p:spPr>
        <p:txBody>
          <a:bodyPr/>
          <a:lstStyle/>
          <a:p>
            <a:pPr algn="ctr"/>
            <a:endParaRPr lang="en-US"/>
          </a:p>
        </p:txBody>
      </p:sp>
      <p:sp>
        <p:nvSpPr>
          <p:cNvPr id="90115" name="Rectangle 3"/>
          <p:cNvSpPr>
            <a:spLocks noGrp="1" noChangeArrowheads="1"/>
          </p:cNvSpPr>
          <p:nvPr>
            <p:ph type="body" idx="1"/>
          </p:nvPr>
        </p:nvSpPr>
        <p:spPr>
          <a:xfrm>
            <a:off x="2362200" y="5791200"/>
            <a:ext cx="3733800" cy="762000"/>
          </a:xfrm>
          <a:noFill/>
          <a:ln/>
        </p:spPr>
        <p:txBody>
          <a:bodyPr/>
          <a:lstStyle/>
          <a:p>
            <a:pPr algn="ctr">
              <a:lnSpc>
                <a:spcPct val="80000"/>
              </a:lnSpc>
              <a:buFontTx/>
              <a:buNone/>
            </a:pPr>
            <a:r>
              <a:rPr lang="en-US" sz="2800" b="1" i="1">
                <a:solidFill>
                  <a:srgbClr val="FFFF00"/>
                </a:solidFill>
                <a:latin typeface="Times New Roman" pitchFamily="18" charset="0"/>
              </a:rPr>
              <a:t>Phát minh ra: Kinh khí cầu, máy bay </a:t>
            </a:r>
          </a:p>
        </p:txBody>
      </p:sp>
      <p:pic>
        <p:nvPicPr>
          <p:cNvPr id="90124" name="Picture 12"/>
          <p:cNvPicPr>
            <a:picLocks noChangeAspect="1" noChangeArrowheads="1"/>
          </p:cNvPicPr>
          <p:nvPr/>
        </p:nvPicPr>
        <p:blipFill>
          <a:blip r:embed="rId3" cstate="print"/>
          <a:srcRect/>
          <a:stretch>
            <a:fillRect/>
          </a:stretch>
        </p:blipFill>
        <p:spPr bwMode="auto">
          <a:xfrm>
            <a:off x="4191000" y="0"/>
            <a:ext cx="4953000" cy="2895600"/>
          </a:xfrm>
          <a:prstGeom prst="rect">
            <a:avLst/>
          </a:prstGeom>
          <a:noFill/>
          <a:ln w="9525">
            <a:noFill/>
            <a:miter lim="800000"/>
            <a:headEnd/>
            <a:tailEnd/>
          </a:ln>
          <a:effectLst/>
        </p:spPr>
      </p:pic>
      <p:pic>
        <p:nvPicPr>
          <p:cNvPr id="90126" name="Picture 14"/>
          <p:cNvPicPr>
            <a:picLocks noChangeAspect="1" noChangeArrowheads="1"/>
          </p:cNvPicPr>
          <p:nvPr/>
        </p:nvPicPr>
        <p:blipFill>
          <a:blip r:embed="rId4" cstate="print"/>
          <a:srcRect/>
          <a:stretch>
            <a:fillRect/>
          </a:stretch>
        </p:blipFill>
        <p:spPr bwMode="auto">
          <a:xfrm>
            <a:off x="0" y="0"/>
            <a:ext cx="4191000" cy="2895600"/>
          </a:xfrm>
          <a:prstGeom prst="rect">
            <a:avLst/>
          </a:prstGeom>
          <a:noFill/>
          <a:ln w="9525">
            <a:noFill/>
            <a:miter lim="800000"/>
            <a:headEnd/>
            <a:tailEnd/>
          </a:ln>
          <a:effectLst/>
        </p:spPr>
      </p:pic>
      <p:sp>
        <p:nvSpPr>
          <p:cNvPr id="90123" name="Rectangle 11"/>
          <p:cNvSpPr>
            <a:spLocks noGrp="1" noChangeArrowheads="1"/>
          </p:cNvSpPr>
          <p:nvPr>
            <p:ph type="title"/>
          </p:nvPr>
        </p:nvSpPr>
        <p:spPr>
          <a:xfrm>
            <a:off x="533400" y="0"/>
            <a:ext cx="8229600" cy="1384300"/>
          </a:xfrm>
          <a:noFill/>
          <a:ln/>
        </p:spPr>
        <p:txBody>
          <a:bodyPr/>
          <a:lstStyle/>
          <a:p>
            <a:r>
              <a:rPr lang="en-US" sz="3600" b="1" i="1">
                <a:solidFill>
                  <a:srgbClr val="660033"/>
                </a:solidFill>
                <a:effectLst/>
                <a:latin typeface="Times New Roman" pitchFamily="18" charset="0"/>
              </a:rPr>
              <a:t>Ứng dụng của gió trong tự nhiên đối với đời sống con người:</a:t>
            </a:r>
          </a:p>
        </p:txBody>
      </p:sp>
      <p:pic>
        <p:nvPicPr>
          <p:cNvPr id="90125" name="Picture 13"/>
          <p:cNvPicPr>
            <a:picLocks noChangeAspect="1" noChangeArrowheads="1"/>
          </p:cNvPicPr>
          <p:nvPr/>
        </p:nvPicPr>
        <p:blipFill>
          <a:blip r:embed="rId5" cstate="print"/>
          <a:srcRect/>
          <a:stretch>
            <a:fillRect/>
          </a:stretch>
        </p:blipFill>
        <p:spPr bwMode="auto">
          <a:xfrm>
            <a:off x="3657600" y="1219200"/>
            <a:ext cx="5715000" cy="5638800"/>
          </a:xfrm>
          <a:prstGeom prst="rect">
            <a:avLst/>
          </a:prstGeom>
          <a:noFill/>
          <a:ln w="9525">
            <a:noFill/>
            <a:miter lim="800000"/>
            <a:headEnd/>
            <a:tailEnd/>
          </a:ln>
          <a:effectLst/>
        </p:spPr>
      </p:pic>
      <p:pic>
        <p:nvPicPr>
          <p:cNvPr id="90127" name="Picture 15" descr="j0234723"/>
          <p:cNvPicPr>
            <a:picLocks noChangeAspect="1" noChangeArrowheads="1" noCrop="1"/>
          </p:cNvPicPr>
          <p:nvPr/>
        </p:nvPicPr>
        <p:blipFill>
          <a:blip r:embed="rId6" cstate="print"/>
          <a:srcRect/>
          <a:stretch>
            <a:fillRect/>
          </a:stretch>
        </p:blipFill>
        <p:spPr bwMode="auto">
          <a:xfrm>
            <a:off x="9144000" y="457200"/>
            <a:ext cx="1219200" cy="914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0126"/>
                                        </p:tgtEl>
                                        <p:attrNameLst>
                                          <p:attrName>style.visibility</p:attrName>
                                        </p:attrNameLst>
                                      </p:cBhvr>
                                      <p:to>
                                        <p:strVal val="visible"/>
                                      </p:to>
                                    </p:set>
                                    <p:anim calcmode="lin" valueType="num">
                                      <p:cBhvr>
                                        <p:cTn id="7" dur="1000" fill="hold"/>
                                        <p:tgtEl>
                                          <p:spTgt spid="90126"/>
                                        </p:tgtEl>
                                        <p:attrNameLst>
                                          <p:attrName>ppt_x</p:attrName>
                                        </p:attrNameLst>
                                      </p:cBhvr>
                                      <p:tavLst>
                                        <p:tav tm="0">
                                          <p:val>
                                            <p:strVal val="#ppt_x-.2"/>
                                          </p:val>
                                        </p:tav>
                                        <p:tav tm="100000">
                                          <p:val>
                                            <p:strVal val="#ppt_x"/>
                                          </p:val>
                                        </p:tav>
                                      </p:tavLst>
                                    </p:anim>
                                    <p:anim calcmode="lin" valueType="num">
                                      <p:cBhvr>
                                        <p:cTn id="8" dur="1000" fill="hold"/>
                                        <p:tgtEl>
                                          <p:spTgt spid="90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26"/>
                                        </p:tgtEl>
                                      </p:cBhvr>
                                    </p:animEffect>
                                  </p:childTnLst>
                                </p:cTn>
                              </p:par>
                            </p:childTnLst>
                          </p:cTn>
                        </p:par>
                        <p:par>
                          <p:cTn id="10" fill="hold">
                            <p:stCondLst>
                              <p:cond delay="1000"/>
                            </p:stCondLst>
                            <p:childTnLst>
                              <p:par>
                                <p:cTn id="11" presetID="18" presetClass="entr" presetSubtype="12" fill="hold" nodeType="afterEffect">
                                  <p:stCondLst>
                                    <p:cond delay="1000"/>
                                  </p:stCondLst>
                                  <p:childTnLst>
                                    <p:set>
                                      <p:cBhvr>
                                        <p:cTn id="12" dur="1" fill="hold">
                                          <p:stCondLst>
                                            <p:cond delay="0"/>
                                          </p:stCondLst>
                                        </p:cTn>
                                        <p:tgtEl>
                                          <p:spTgt spid="90124"/>
                                        </p:tgtEl>
                                        <p:attrNameLst>
                                          <p:attrName>style.visibility</p:attrName>
                                        </p:attrNameLst>
                                      </p:cBhvr>
                                      <p:to>
                                        <p:strVal val="visible"/>
                                      </p:to>
                                    </p:set>
                                    <p:animEffect transition="in" filter="strips(downLeft)">
                                      <p:cBhvr>
                                        <p:cTn id="13" dur="500"/>
                                        <p:tgtEl>
                                          <p:spTgt spid="90124"/>
                                        </p:tgtEl>
                                      </p:cBhvr>
                                    </p:animEffect>
                                  </p:childTnLst>
                                </p:cTn>
                              </p:par>
                            </p:childTnLst>
                          </p:cTn>
                        </p:par>
                        <p:par>
                          <p:cTn id="14" fill="hold">
                            <p:stCondLst>
                              <p:cond delay="2500"/>
                            </p:stCondLst>
                            <p:childTnLst>
                              <p:par>
                                <p:cTn id="15" presetID="0" presetClass="path" presetSubtype="0" accel="50000" decel="50000" fill="hold" nodeType="afterEffect">
                                  <p:stCondLst>
                                    <p:cond delay="0"/>
                                  </p:stCondLst>
                                  <p:childTnLst>
                                    <p:animMotion origin="layout" path="M 0.04584 -0.09722 C -0.15295 -0.14977 -0.35191 -0.20231 -0.5 -0.08611 C -0.64826 0.03009 -0.78645 0.48542 -0.84375 0.59977 " pathEditMode="relative" rAng="0" ptsTypes="aaA">
                                      <p:cBhvr>
                                        <p:cTn id="16" dur="5000" fill="hold"/>
                                        <p:tgtEl>
                                          <p:spTgt spid="90127"/>
                                        </p:tgtEl>
                                        <p:attrNameLst>
                                          <p:attrName>ppt_x</p:attrName>
                                          <p:attrName>ppt_y</p:attrName>
                                        </p:attrNameLst>
                                      </p:cBhvr>
                                      <p:rCtr x="0" y="0"/>
                                    </p:animMotion>
                                  </p:childTnLst>
                                </p:cTn>
                              </p:par>
                            </p:childTnLst>
                          </p:cTn>
                        </p:par>
                        <p:par>
                          <p:cTn id="17" fill="hold">
                            <p:stCondLst>
                              <p:cond delay="7500"/>
                            </p:stCondLst>
                            <p:childTnLst>
                              <p:par>
                                <p:cTn id="18" presetID="3" presetClass="entr" presetSubtype="10" fill="hold" nodeType="afterEffect">
                                  <p:stCondLst>
                                    <p:cond delay="0"/>
                                  </p:stCondLst>
                                  <p:childTnLst>
                                    <p:set>
                                      <p:cBhvr>
                                        <p:cTn id="19"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20" dur="500"/>
                                        <p:tgtEl>
                                          <p:spTgt spid="90115">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0130"/>
                                        </p:tgtEl>
                                        <p:attrNameLst>
                                          <p:attrName>style.visibility</p:attrName>
                                        </p:attrNameLst>
                                      </p:cBhvr>
                                      <p:to>
                                        <p:strVal val="visible"/>
                                      </p:to>
                                    </p:set>
                                    <p:animEffect transition="in" filter="wipe(down)">
                                      <p:cBhvr>
                                        <p:cTn id="23" dur="500"/>
                                        <p:tgtEl>
                                          <p:spTgt spid="90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3" name="Picture 7"/>
          <p:cNvPicPr>
            <a:picLocks noChangeAspect="1" noChangeArrowheads="1"/>
          </p:cNvPicPr>
          <p:nvPr/>
        </p:nvPicPr>
        <p:blipFill>
          <a:blip r:embed="rId2" cstate="print"/>
          <a:srcRect/>
          <a:stretch>
            <a:fillRect/>
          </a:stretch>
        </p:blipFill>
        <p:spPr bwMode="auto">
          <a:xfrm>
            <a:off x="4114800" y="3429000"/>
            <a:ext cx="4724400" cy="3200400"/>
          </a:xfrm>
          <a:prstGeom prst="rect">
            <a:avLst/>
          </a:prstGeom>
          <a:noFill/>
          <a:ln w="9525">
            <a:noFill/>
            <a:miter lim="800000"/>
            <a:headEnd/>
            <a:tailEnd/>
          </a:ln>
          <a:effectLst/>
        </p:spPr>
      </p:pic>
      <p:pic>
        <p:nvPicPr>
          <p:cNvPr id="65540" name="Picture 4"/>
          <p:cNvPicPr>
            <a:picLocks noChangeAspect="1" noChangeArrowheads="1"/>
          </p:cNvPicPr>
          <p:nvPr/>
        </p:nvPicPr>
        <p:blipFill>
          <a:blip r:embed="rId3" cstate="print"/>
          <a:srcRect/>
          <a:stretch>
            <a:fillRect/>
          </a:stretch>
        </p:blipFill>
        <p:spPr bwMode="auto">
          <a:xfrm>
            <a:off x="304800" y="228600"/>
            <a:ext cx="3505200" cy="3048000"/>
          </a:xfrm>
          <a:prstGeom prst="rect">
            <a:avLst/>
          </a:prstGeom>
          <a:noFill/>
          <a:ln w="9525">
            <a:noFill/>
            <a:miter lim="800000"/>
            <a:headEnd/>
            <a:tailEnd/>
          </a:ln>
          <a:effectLst/>
        </p:spPr>
      </p:pic>
      <p:pic>
        <p:nvPicPr>
          <p:cNvPr id="65541" name="Picture 5"/>
          <p:cNvPicPr>
            <a:picLocks noChangeAspect="1" noChangeArrowheads="1"/>
          </p:cNvPicPr>
          <p:nvPr/>
        </p:nvPicPr>
        <p:blipFill>
          <a:blip r:embed="rId4" cstate="print"/>
          <a:srcRect/>
          <a:stretch>
            <a:fillRect/>
          </a:stretch>
        </p:blipFill>
        <p:spPr bwMode="auto">
          <a:xfrm>
            <a:off x="4191000" y="228600"/>
            <a:ext cx="4705350" cy="3048000"/>
          </a:xfrm>
          <a:prstGeom prst="rect">
            <a:avLst/>
          </a:prstGeom>
          <a:noFill/>
          <a:ln w="9525">
            <a:noFill/>
            <a:miter lim="800000"/>
            <a:headEnd/>
            <a:tailEnd/>
          </a:ln>
          <a:effectLst/>
        </p:spPr>
      </p:pic>
      <p:pic>
        <p:nvPicPr>
          <p:cNvPr id="65542" name="Picture 6"/>
          <p:cNvPicPr>
            <a:picLocks noChangeAspect="1" noChangeArrowheads="1"/>
          </p:cNvPicPr>
          <p:nvPr/>
        </p:nvPicPr>
        <p:blipFill>
          <a:blip r:embed="rId5" cstate="print"/>
          <a:srcRect/>
          <a:stretch>
            <a:fillRect/>
          </a:stretch>
        </p:blipFill>
        <p:spPr bwMode="auto">
          <a:xfrm>
            <a:off x="304800" y="3429000"/>
            <a:ext cx="3429000" cy="3048000"/>
          </a:xfrm>
          <a:prstGeom prst="rect">
            <a:avLst/>
          </a:prstGeom>
          <a:noFill/>
          <a:ln w="9525">
            <a:noFill/>
            <a:miter lim="800000"/>
            <a:headEnd/>
            <a:tailEnd/>
          </a:ln>
          <a:effectLst/>
        </p:spPr>
      </p:pic>
      <p:sp>
        <p:nvSpPr>
          <p:cNvPr id="65546" name="Rectangle 10"/>
          <p:cNvSpPr>
            <a:spLocks noChangeArrowheads="1"/>
          </p:cNvSpPr>
          <p:nvPr/>
        </p:nvSpPr>
        <p:spPr bwMode="auto">
          <a:xfrm>
            <a:off x="762000" y="3276600"/>
            <a:ext cx="7848600" cy="1066800"/>
          </a:xfrm>
          <a:prstGeom prst="rect">
            <a:avLst/>
          </a:prstGeom>
          <a:noFill/>
          <a:ln w="57150" cmpd="thickThin">
            <a:noFill/>
            <a:miter lim="800000"/>
            <a:headEnd/>
            <a:tailEnd/>
          </a:ln>
          <a:effectLst/>
        </p:spPr>
        <p:txBody>
          <a:bodyPr/>
          <a:lstStyle/>
          <a:p>
            <a:pPr marL="342900" indent="-342900" algn="ctr" eaLnBrk="1" hangingPunct="1">
              <a:spcBef>
                <a:spcPct val="20000"/>
              </a:spcBef>
              <a:buClr>
                <a:schemeClr val="hlink"/>
              </a:buClr>
              <a:buSzPct val="120000"/>
            </a:pPr>
            <a:r>
              <a:rPr lang="en-US" sz="6600" b="1" i="1">
                <a:solidFill>
                  <a:srgbClr val="800080"/>
                </a:solidFill>
              </a:rPr>
              <a:t>T</a:t>
            </a:r>
            <a:r>
              <a:rPr lang="en-US" sz="6000" b="1" i="1">
                <a:solidFill>
                  <a:srgbClr val="800080"/>
                </a:solidFill>
              </a:rPr>
              <a:t>ại sao có gió?</a:t>
            </a:r>
          </a:p>
        </p:txBody>
      </p:sp>
      <p:sp>
        <p:nvSpPr>
          <p:cNvPr id="65547" name="AutoShape 11"/>
          <p:cNvSpPr>
            <a:spLocks noChangeArrowheads="1"/>
          </p:cNvSpPr>
          <p:nvPr/>
        </p:nvSpPr>
        <p:spPr bwMode="auto">
          <a:xfrm>
            <a:off x="0" y="838200"/>
            <a:ext cx="9144000" cy="4114800"/>
          </a:xfrm>
          <a:prstGeom prst="wedgeRoundRectCallout">
            <a:avLst>
              <a:gd name="adj1" fmla="val -2292"/>
              <a:gd name="adj2" fmla="val -47954"/>
              <a:gd name="adj3" fmla="val 16667"/>
            </a:avLst>
          </a:prstGeom>
          <a:solidFill>
            <a:srgbClr val="00FFFF"/>
          </a:solidFill>
          <a:ln w="9525">
            <a:solidFill>
              <a:schemeClr val="tx1"/>
            </a:solidFill>
            <a:miter lim="800000"/>
            <a:headEnd/>
            <a:tailEnd/>
          </a:ln>
          <a:effectLst/>
        </p:spPr>
        <p:txBody>
          <a:bodyPr/>
          <a:lstStyle/>
          <a:p>
            <a:pPr algn="ctr"/>
            <a:endParaRPr lang="en-US"/>
          </a:p>
        </p:txBody>
      </p:sp>
      <p:sp>
        <p:nvSpPr>
          <p:cNvPr id="65545" name="Rectangle 9"/>
          <p:cNvSpPr>
            <a:spLocks noChangeArrowheads="1"/>
          </p:cNvSpPr>
          <p:nvPr/>
        </p:nvSpPr>
        <p:spPr bwMode="auto">
          <a:xfrm>
            <a:off x="2590800" y="1600200"/>
            <a:ext cx="3352800" cy="381000"/>
          </a:xfrm>
          <a:prstGeom prst="rect">
            <a:avLst/>
          </a:prstGeom>
          <a:noFill/>
          <a:ln w="9525">
            <a:noFill/>
            <a:miter lim="800000"/>
            <a:headEnd/>
            <a:tailEnd/>
          </a:ln>
          <a:effectLst/>
        </p:spPr>
        <p:txBody>
          <a:bodyPr anchor="b" anchorCtr="1"/>
          <a:lstStyle/>
          <a:p>
            <a:pPr algn="ctr" eaLnBrk="1" hangingPunct="1"/>
            <a:r>
              <a:rPr lang="en-US" sz="4400" b="1" i="1" u="sng">
                <a:solidFill>
                  <a:schemeClr val="hlink"/>
                </a:solidFill>
                <a:effectLst>
                  <a:outerShdw blurRad="38100" dist="38100" dir="2700000" algn="tl">
                    <a:srgbClr val="000000"/>
                  </a:outerShdw>
                </a:effectLst>
              </a:rPr>
              <a:t>Củng cố:</a:t>
            </a:r>
          </a:p>
        </p:txBody>
      </p:sp>
      <p:sp>
        <p:nvSpPr>
          <p:cNvPr id="65548" name="Rectangle 12"/>
          <p:cNvSpPr>
            <a:spLocks noChangeArrowheads="1"/>
          </p:cNvSpPr>
          <p:nvPr/>
        </p:nvSpPr>
        <p:spPr bwMode="auto">
          <a:xfrm>
            <a:off x="304800" y="1295400"/>
            <a:ext cx="8458200" cy="3200400"/>
          </a:xfrm>
          <a:prstGeom prst="rect">
            <a:avLst/>
          </a:prstGeom>
          <a:noFill/>
          <a:ln w="57150" cmpd="thinThick">
            <a:solidFill>
              <a:srgbClr val="FF00FF"/>
            </a:solidFill>
            <a:miter lim="800000"/>
            <a:headEnd/>
            <a:tailEnd/>
          </a:ln>
          <a:effectLst/>
        </p:spPr>
        <p:txBody>
          <a:bodyPr wrap="none" anchor="ctr"/>
          <a:lstStyle/>
          <a:p>
            <a:pPr algn="ctr"/>
            <a:endParaRPr lang="en-US" sz="2800" b="1" i="1" u="sng">
              <a:solidFill>
                <a:srgbClr val="FF00FF"/>
              </a:solidFill>
            </a:endParaRPr>
          </a:p>
          <a:p>
            <a:pPr algn="ctr"/>
            <a:r>
              <a:rPr lang="en-US" sz="2800" b="1" i="1">
                <a:solidFill>
                  <a:schemeClr val="bg2"/>
                </a:solidFill>
              </a:rPr>
              <a:t>Sự chênh lệch nhiệt độ trong không khí làm </a:t>
            </a:r>
          </a:p>
          <a:p>
            <a:pPr algn="ctr"/>
            <a:r>
              <a:rPr lang="en-US" sz="2800" b="1" i="1">
                <a:solidFill>
                  <a:schemeClr val="bg2"/>
                </a:solidFill>
              </a:rPr>
              <a:t>     không khí chuyển động.</a:t>
            </a:r>
          </a:p>
          <a:p>
            <a:pPr algn="ctr"/>
            <a:r>
              <a:rPr lang="en-US" sz="2800" b="1" i="1">
                <a:solidFill>
                  <a:schemeClr val="bg2"/>
                </a:solidFill>
              </a:rPr>
              <a:t>    Không khí chuyển động từ nơi </a:t>
            </a:r>
            <a:r>
              <a:rPr lang="en-US" sz="2800" b="1" i="1">
                <a:solidFill>
                  <a:schemeClr val="accent1"/>
                </a:solidFill>
              </a:rPr>
              <a:t>lạnh</a:t>
            </a:r>
            <a:r>
              <a:rPr lang="en-US" sz="2800" b="1" i="1">
                <a:solidFill>
                  <a:schemeClr val="bg2"/>
                </a:solidFill>
              </a:rPr>
              <a:t> đến nơi </a:t>
            </a:r>
            <a:r>
              <a:rPr lang="en-US" sz="2800" b="1" i="1">
                <a:solidFill>
                  <a:schemeClr val="hlink"/>
                </a:solidFill>
              </a:rPr>
              <a:t>nóng</a:t>
            </a:r>
            <a:r>
              <a:rPr lang="en-US" sz="2800" b="1" i="1">
                <a:solidFill>
                  <a:schemeClr val="bg2"/>
                </a:solidFill>
              </a:rPr>
              <a:t>.</a:t>
            </a:r>
          </a:p>
          <a:p>
            <a:pPr algn="ctr"/>
            <a:r>
              <a:rPr lang="en-US" sz="2800" b="1" i="1">
                <a:solidFill>
                  <a:schemeClr val="bg2"/>
                </a:solidFill>
              </a:rPr>
              <a:t>    </a:t>
            </a:r>
            <a:r>
              <a:rPr lang="en-US" sz="3200" b="1" i="1">
                <a:solidFill>
                  <a:srgbClr val="FF00FF"/>
                </a:solidFill>
              </a:rPr>
              <a:t>Sự chuyển động của</a:t>
            </a:r>
            <a:r>
              <a:rPr lang="en-US" sz="2000" b="1" i="1">
                <a:solidFill>
                  <a:srgbClr val="FF00FF"/>
                </a:solidFill>
                <a:latin typeface="Tahoma" pitchFamily="34" charset="0"/>
              </a:rPr>
              <a:t> </a:t>
            </a:r>
            <a:r>
              <a:rPr lang="en-US" sz="3200" b="1" i="1">
                <a:solidFill>
                  <a:srgbClr val="FF00FF"/>
                </a:solidFill>
              </a:rPr>
              <a:t>không khí tạo ra gió.</a:t>
            </a:r>
          </a:p>
          <a:p>
            <a:pPr algn="ctr"/>
            <a:endParaRPr lang="en-US" sz="2800" b="1" i="1">
              <a:solidFill>
                <a:srgbClr val="FF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65545"/>
                                        </p:tgtEl>
                                        <p:attrNameLst>
                                          <p:attrName>style.visibility</p:attrName>
                                        </p:attrNameLst>
                                      </p:cBhvr>
                                      <p:to>
                                        <p:strVal val="visible"/>
                                      </p:to>
                                    </p:set>
                                    <p:anim calcmode="lin" valueType="num">
                                      <p:cBhvr additive="base">
                                        <p:cTn id="7" dur="500" fill="hold"/>
                                        <p:tgtEl>
                                          <p:spTgt spid="65545"/>
                                        </p:tgtEl>
                                        <p:attrNameLst>
                                          <p:attrName>ppt_x</p:attrName>
                                        </p:attrNameLst>
                                      </p:cBhvr>
                                      <p:tavLst>
                                        <p:tav tm="0">
                                          <p:val>
                                            <p:strVal val="#ppt_x"/>
                                          </p:val>
                                        </p:tav>
                                        <p:tav tm="100000">
                                          <p:val>
                                            <p:strVal val="#ppt_x"/>
                                          </p:val>
                                        </p:tav>
                                      </p:tavLst>
                                    </p:anim>
                                    <p:anim calcmode="lin" valueType="num">
                                      <p:cBhvr additive="base">
                                        <p:cTn id="8" dur="500" fill="hold"/>
                                        <p:tgtEl>
                                          <p:spTgt spid="6554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9" presetClass="entr" presetSubtype="10" fill="hold" grpId="0" nodeType="afterEffect">
                                  <p:stCondLst>
                                    <p:cond delay="500"/>
                                  </p:stCondLst>
                                  <p:childTnLst>
                                    <p:set>
                                      <p:cBhvr>
                                        <p:cTn id="11" dur="1" fill="hold">
                                          <p:stCondLst>
                                            <p:cond delay="0"/>
                                          </p:stCondLst>
                                        </p:cTn>
                                        <p:tgtEl>
                                          <p:spTgt spid="65546">
                                            <p:txEl>
                                              <p:pRg st="0" end="0"/>
                                            </p:txEl>
                                          </p:spTgt>
                                        </p:tgtEl>
                                        <p:attrNameLst>
                                          <p:attrName>style.visibility</p:attrName>
                                        </p:attrNameLst>
                                      </p:cBhvr>
                                      <p:to>
                                        <p:strVal val="visible"/>
                                      </p:to>
                                    </p:set>
                                    <p:anim calcmode="lin" valueType="num">
                                      <p:cBhvr>
                                        <p:cTn id="12" dur="5000" fill="hold"/>
                                        <p:tgtEl>
                                          <p:spTgt spid="65546">
                                            <p:txEl>
                                              <p:pRg st="0" end="0"/>
                                            </p:txEl>
                                          </p:spTgt>
                                        </p:tgtEl>
                                        <p:attrNameLst>
                                          <p:attrName>ppt_w</p:attrName>
                                        </p:attrNameLst>
                                      </p:cBhvr>
                                      <p:tavLst>
                                        <p:tav tm="0" fmla="#ppt_w*sin(2.5*pi*$)">
                                          <p:val>
                                            <p:fltVal val="0"/>
                                          </p:val>
                                        </p:tav>
                                        <p:tav tm="100000">
                                          <p:val>
                                            <p:fltVal val="1"/>
                                          </p:val>
                                        </p:tav>
                                      </p:tavLst>
                                    </p:anim>
                                    <p:anim calcmode="lin" valueType="num">
                                      <p:cBhvr>
                                        <p:cTn id="13" dur="5000" fill="hold"/>
                                        <p:tgtEl>
                                          <p:spTgt spid="6554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65547"/>
                                        </p:tgtEl>
                                        <p:attrNameLst>
                                          <p:attrName>style.visibility</p:attrName>
                                        </p:attrNameLst>
                                      </p:cBhvr>
                                      <p:to>
                                        <p:strVal val="visible"/>
                                      </p:to>
                                    </p:set>
                                    <p:anim calcmode="lin" valueType="num">
                                      <p:cBhvr>
                                        <p:cTn id="18" dur="500" decel="50000" fill="hold">
                                          <p:stCondLst>
                                            <p:cond delay="0"/>
                                          </p:stCondLst>
                                        </p:cTn>
                                        <p:tgtEl>
                                          <p:spTgt spid="6554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554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5547"/>
                                        </p:tgtEl>
                                        <p:attrNameLst>
                                          <p:attrName>ppt_w</p:attrName>
                                        </p:attrNameLst>
                                      </p:cBhvr>
                                      <p:tavLst>
                                        <p:tav tm="0">
                                          <p:val>
                                            <p:strVal val="#ppt_w*.05"/>
                                          </p:val>
                                        </p:tav>
                                        <p:tav tm="100000">
                                          <p:val>
                                            <p:strVal val="#ppt_w"/>
                                          </p:val>
                                        </p:tav>
                                      </p:tavLst>
                                    </p:anim>
                                    <p:anim calcmode="lin" valueType="num">
                                      <p:cBhvr>
                                        <p:cTn id="21" dur="1000" fill="hold"/>
                                        <p:tgtEl>
                                          <p:spTgt spid="6554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554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554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554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5547"/>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5548"/>
                                        </p:tgtEl>
                                        <p:attrNameLst>
                                          <p:attrName>style.visibility</p:attrName>
                                        </p:attrNameLst>
                                      </p:cBhvr>
                                      <p:to>
                                        <p:strVal val="visible"/>
                                      </p:to>
                                    </p:set>
                                    <p:anim calcmode="lin" valueType="num">
                                      <p:cBhvr>
                                        <p:cTn id="30" dur="500" fill="hold"/>
                                        <p:tgtEl>
                                          <p:spTgt spid="65548"/>
                                        </p:tgtEl>
                                        <p:attrNameLst>
                                          <p:attrName>ppt_w</p:attrName>
                                        </p:attrNameLst>
                                      </p:cBhvr>
                                      <p:tavLst>
                                        <p:tav tm="0">
                                          <p:val>
                                            <p:fltVal val="0"/>
                                          </p:val>
                                        </p:tav>
                                        <p:tav tm="100000">
                                          <p:val>
                                            <p:strVal val="#ppt_w"/>
                                          </p:val>
                                        </p:tav>
                                      </p:tavLst>
                                    </p:anim>
                                    <p:anim calcmode="lin" valueType="num">
                                      <p:cBhvr>
                                        <p:cTn id="31" dur="500" fill="hold"/>
                                        <p:tgtEl>
                                          <p:spTgt spid="65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6" grpId="0" build="p" autoUpdateAnimBg="0"/>
      <p:bldP spid="65547" grpId="0" animBg="1"/>
      <p:bldP spid="65545" grpId="0" autoUpdateAnimBg="0"/>
      <p:bldP spid="6554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7655" name="Picture 7" descr="ANH1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1759" name="Picture 15" descr="floydanim"/>
          <p:cNvPicPr>
            <a:picLocks noChangeAspect="1" noChangeArrowheads="1" noCrop="1"/>
          </p:cNvPicPr>
          <p:nvPr/>
        </p:nvPicPr>
        <p:blipFill>
          <a:blip r:embed="rId4" cstate="print"/>
          <a:srcRect/>
          <a:stretch>
            <a:fillRect/>
          </a:stretch>
        </p:blipFill>
        <p:spPr bwMode="auto">
          <a:xfrm>
            <a:off x="-2819400" y="4191000"/>
            <a:ext cx="2743200" cy="2114550"/>
          </a:xfrm>
          <a:prstGeom prst="rect">
            <a:avLst/>
          </a:prstGeom>
          <a:noFill/>
        </p:spPr>
      </p:pic>
      <p:sp>
        <p:nvSpPr>
          <p:cNvPr id="31762" name="Text Box 18"/>
          <p:cNvSpPr txBox="1">
            <a:spLocks noChangeArrowheads="1"/>
          </p:cNvSpPr>
          <p:nvPr/>
        </p:nvSpPr>
        <p:spPr bwMode="auto">
          <a:xfrm>
            <a:off x="228600" y="1676400"/>
            <a:ext cx="8534400" cy="1160463"/>
          </a:xfrm>
          <a:prstGeom prst="rect">
            <a:avLst/>
          </a:prstGeom>
          <a:noFill/>
          <a:ln w="9525">
            <a:noFill/>
            <a:miter lim="800000"/>
            <a:headEnd/>
            <a:tailEnd/>
          </a:ln>
          <a:effectLst/>
        </p:spPr>
        <p:txBody>
          <a:bodyPr>
            <a:spAutoFit/>
          </a:bodyPr>
          <a:lstStyle/>
          <a:p>
            <a:pPr>
              <a:spcBef>
                <a:spcPct val="50000"/>
              </a:spcBef>
            </a:pPr>
            <a:r>
              <a:rPr lang="en-US" sz="2400">
                <a:solidFill>
                  <a:srgbClr val="000099"/>
                </a:solidFill>
                <a:latin typeface="Tahoma" pitchFamily="34" charset="0"/>
              </a:rPr>
              <a:t>   </a:t>
            </a:r>
            <a:r>
              <a:rPr lang="en-US" sz="2800" b="1" i="1" u="sng">
                <a:solidFill>
                  <a:srgbClr val="99FF66"/>
                </a:solidFill>
                <a:latin typeface="Tahoma" pitchFamily="34" charset="0"/>
              </a:rPr>
              <a:t>Dặn dò:</a:t>
            </a:r>
            <a:r>
              <a:rPr lang="en-US" sz="2400">
                <a:solidFill>
                  <a:schemeClr val="hlink"/>
                </a:solidFill>
                <a:latin typeface="Tahoma" pitchFamily="34" charset="0"/>
              </a:rPr>
              <a:t>   </a:t>
            </a:r>
            <a:r>
              <a:rPr lang="en-US" sz="2800" b="1">
                <a:solidFill>
                  <a:srgbClr val="66FF33"/>
                </a:solidFill>
                <a:latin typeface="Tahoma" pitchFamily="34" charset="0"/>
              </a:rPr>
              <a:t>Học thuộc mục </a:t>
            </a:r>
            <a:r>
              <a:rPr lang="en-US" sz="2800" b="1">
                <a:solidFill>
                  <a:srgbClr val="FFFF00"/>
                </a:solidFill>
                <a:latin typeface="Tahoma" pitchFamily="34" charset="0"/>
              </a:rPr>
              <a:t>bạn cần biết và</a:t>
            </a:r>
          </a:p>
          <a:p>
            <a:pPr>
              <a:spcBef>
                <a:spcPct val="50000"/>
              </a:spcBef>
            </a:pPr>
            <a:r>
              <a:rPr lang="en-US" sz="2800" b="1">
                <a:solidFill>
                  <a:srgbClr val="66FF33"/>
                </a:solidFill>
                <a:latin typeface="Tahoma" pitchFamily="34" charset="0"/>
              </a:rPr>
              <a:t>            sưu tầm </a:t>
            </a:r>
            <a:r>
              <a:rPr lang="en-US" sz="2800" b="1">
                <a:solidFill>
                  <a:srgbClr val="FFFF00"/>
                </a:solidFill>
                <a:latin typeface="Tahoma" pitchFamily="34" charset="0"/>
              </a:rPr>
              <a:t>tranh ảnh về tác hại của bão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00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1000" fill="hold"/>
                                        <p:tgtEl>
                                          <p:spTgt spid="27655"/>
                                        </p:tgtEl>
                                        <p:attrNameLst>
                                          <p:attrName>ppt_w</p:attrName>
                                        </p:attrNameLst>
                                      </p:cBhvr>
                                      <p:tavLst>
                                        <p:tav tm="0">
                                          <p:val>
                                            <p:fltVal val="0"/>
                                          </p:val>
                                        </p:tav>
                                        <p:tav tm="100000">
                                          <p:val>
                                            <p:strVal val="#ppt_w"/>
                                          </p:val>
                                        </p:tav>
                                      </p:tavLst>
                                    </p:anim>
                                    <p:anim calcmode="lin" valueType="num">
                                      <p:cBhvr>
                                        <p:cTn id="8" dur="1000" fill="hold"/>
                                        <p:tgtEl>
                                          <p:spTgt spid="27655"/>
                                        </p:tgtEl>
                                        <p:attrNameLst>
                                          <p:attrName>ppt_h</p:attrName>
                                        </p:attrNameLst>
                                      </p:cBhvr>
                                      <p:tavLst>
                                        <p:tav tm="0">
                                          <p:val>
                                            <p:fltVal val="0"/>
                                          </p:val>
                                        </p:tav>
                                        <p:tav tm="100000">
                                          <p:val>
                                            <p:strVal val="#ppt_h"/>
                                          </p:val>
                                        </p:tav>
                                      </p:tavLst>
                                    </p:anim>
                                    <p:anim calcmode="lin" valueType="num">
                                      <p:cBhvr>
                                        <p:cTn id="9" dur="1000" fill="hold"/>
                                        <p:tgtEl>
                                          <p:spTgt spid="27655"/>
                                        </p:tgtEl>
                                        <p:attrNameLst>
                                          <p:attrName>ppt_x</p:attrName>
                                        </p:attrNameLst>
                                      </p:cBhvr>
                                      <p:tavLst>
                                        <p:tav tm="0">
                                          <p:val>
                                            <p:fltVal val="0.5"/>
                                          </p:val>
                                        </p:tav>
                                        <p:tav tm="100000">
                                          <p:val>
                                            <p:strVal val="#ppt_x"/>
                                          </p:val>
                                        </p:tav>
                                      </p:tavLst>
                                    </p:anim>
                                    <p:anim calcmode="lin" valueType="num">
                                      <p:cBhvr>
                                        <p:cTn id="10" dur="1000" fill="hold"/>
                                        <p:tgtEl>
                                          <p:spTgt spid="27655"/>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4" presetClass="entr" presetSubtype="16" fill="hold" grpId="0" nodeType="afterEffect">
                                  <p:stCondLst>
                                    <p:cond delay="1000"/>
                                  </p:stCondLst>
                                  <p:childTnLst>
                                    <p:set>
                                      <p:cBhvr>
                                        <p:cTn id="13" dur="1" fill="hold">
                                          <p:stCondLst>
                                            <p:cond delay="0"/>
                                          </p:stCondLst>
                                        </p:cTn>
                                        <p:tgtEl>
                                          <p:spTgt spid="31762"/>
                                        </p:tgtEl>
                                        <p:attrNameLst>
                                          <p:attrName>style.visibility</p:attrName>
                                        </p:attrNameLst>
                                      </p:cBhvr>
                                      <p:to>
                                        <p:strVal val="visible"/>
                                      </p:to>
                                    </p:set>
                                    <p:animEffect transition="in" filter="box(in)">
                                      <p:cBhvr>
                                        <p:cTn id="14" dur="500"/>
                                        <p:tgtEl>
                                          <p:spTgt spid="31762"/>
                                        </p:tgtEl>
                                      </p:cBhvr>
                                    </p:animEffect>
                                  </p:childTnLst>
                                </p:cTn>
                              </p:par>
                              <p:par>
                                <p:cTn id="15" presetID="51" presetClass="path" presetSubtype="0" accel="50000" decel="50000" fill="hold" nodeType="withEffect">
                                  <p:stCondLst>
                                    <p:cond delay="500"/>
                                  </p:stCondLst>
                                  <p:childTnLst>
                                    <p:animMotion origin="layout" path="M 1.08264 -0.40162 L 0.7993 -0.63125 C 0.7401 -0.67824 0.67812 -0.70185 0.65139 -0.65394 C 0.61284 -0.61597 0.6085 -0.53959 0.61944 -0.45672 L 0.69652 -0.02709 " pathEditMode="relative" rAng="14036469" ptsTypes="FffFF">
                                      <p:cBhvr>
                                        <p:cTn id="16" dur="2000" fill="hold"/>
                                        <p:tgtEl>
                                          <p:spTgt spid="31759"/>
                                        </p:tgtEl>
                                        <p:attrNameLst>
                                          <p:attrName>ppt_x</p:attrName>
                                          <p:attrName>ppt_y</p:attrName>
                                        </p:attrNameLst>
                                      </p:cBhvr>
                                      <p:rCtr x="-317"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3971" name="Picture 3" descr="AG00612_"/>
          <p:cNvPicPr>
            <a:picLocks noChangeAspect="1" noChangeArrowheads="1" noCrop="1"/>
          </p:cNvPicPr>
          <p:nvPr/>
        </p:nvPicPr>
        <p:blipFill>
          <a:blip r:embed="rId4" cstate="print"/>
          <a:srcRect/>
          <a:stretch>
            <a:fillRect/>
          </a:stretch>
        </p:blipFill>
        <p:spPr bwMode="auto">
          <a:xfrm>
            <a:off x="2743200" y="838200"/>
            <a:ext cx="6400800" cy="6019800"/>
          </a:xfrm>
          <a:prstGeom prst="rect">
            <a:avLst/>
          </a:prstGeom>
          <a:noFill/>
        </p:spPr>
      </p:pic>
      <p:grpSp>
        <p:nvGrpSpPr>
          <p:cNvPr id="83978" name="Group 10"/>
          <p:cNvGrpSpPr>
            <a:grpSpLocks/>
          </p:cNvGrpSpPr>
          <p:nvPr/>
        </p:nvGrpSpPr>
        <p:grpSpPr bwMode="auto">
          <a:xfrm>
            <a:off x="9144000" y="3733800"/>
            <a:ext cx="3048000" cy="2895600"/>
            <a:chOff x="0" y="0"/>
            <a:chExt cx="2304" cy="2352"/>
          </a:xfrm>
        </p:grpSpPr>
        <p:pic>
          <p:nvPicPr>
            <p:cNvPr id="83976" name="Picture 8" descr="Chong chong quay"/>
            <p:cNvPicPr>
              <a:picLocks noChangeAspect="1" noChangeArrowheads="1"/>
            </p:cNvPicPr>
            <p:nvPr/>
          </p:nvPicPr>
          <p:blipFill>
            <a:blip r:embed="rId5" cstate="print"/>
            <a:srcRect/>
            <a:stretch>
              <a:fillRect/>
            </a:stretch>
          </p:blipFill>
          <p:spPr bwMode="auto">
            <a:xfrm>
              <a:off x="0" y="0"/>
              <a:ext cx="2304" cy="2352"/>
            </a:xfrm>
            <a:prstGeom prst="rect">
              <a:avLst/>
            </a:prstGeom>
            <a:noFill/>
          </p:spPr>
        </p:pic>
        <p:pic>
          <p:nvPicPr>
            <p:cNvPr id="83977" name="Picture 9"/>
            <p:cNvPicPr>
              <a:picLocks noChangeAspect="1" noChangeArrowheads="1"/>
            </p:cNvPicPr>
            <p:nvPr/>
          </p:nvPicPr>
          <p:blipFill>
            <a:blip r:embed="rId6" cstate="print"/>
            <a:srcRect/>
            <a:stretch>
              <a:fillRect/>
            </a:stretch>
          </p:blipFill>
          <p:spPr bwMode="auto">
            <a:xfrm>
              <a:off x="0" y="336"/>
              <a:ext cx="720" cy="960"/>
            </a:xfrm>
            <a:prstGeom prst="rect">
              <a:avLst/>
            </a:prstGeom>
            <a:noFill/>
            <a:ln w="9525">
              <a:noFill/>
              <a:miter lim="800000"/>
              <a:headEnd/>
              <a:tailEnd/>
            </a:ln>
            <a:effectLst/>
          </p:spPr>
        </p:pic>
      </p:grpSp>
      <p:sp>
        <p:nvSpPr>
          <p:cNvPr id="83970" name="WordArt 2"/>
          <p:cNvSpPr>
            <a:spLocks noChangeArrowheads="1" noChangeShapeType="1" noTextEdit="1"/>
          </p:cNvSpPr>
          <p:nvPr/>
        </p:nvSpPr>
        <p:spPr bwMode="auto">
          <a:xfrm>
            <a:off x="609600" y="609600"/>
            <a:ext cx="8229600" cy="3581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Cooper"/>
              </a:rPr>
              <a:t>KÝnh chóc quÝ thÇy c« gi¸o m¹nh khoÎ ! </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Cooper"/>
              </a:rPr>
              <a:t>Chóc c¸c em ch¨m ngoan häc giái!</a:t>
            </a:r>
          </a:p>
        </p:txBody>
      </p:sp>
      <p:pic>
        <p:nvPicPr>
          <p:cNvPr id="83980" name="Noi vong tay lon (Trinh Cong Son).mp3">
            <a:hlinkClick r:id="" action="ppaction://media"/>
          </p:cNvPr>
          <p:cNvPicPr>
            <a:picLocks noRot="1" noChangeAspect="1" noChangeArrowheads="1"/>
          </p:cNvPicPr>
          <p:nvPr>
            <p:ph/>
            <a:audioFile r:link="rId1"/>
          </p:nvPr>
        </p:nvPicPr>
        <p:blipFill>
          <a:blip r:embed="rId7" cstate="print"/>
          <a:srcRect/>
          <a:stretch>
            <a:fillRect/>
          </a:stretch>
        </p:blipFill>
        <p:spPr>
          <a:xfrm>
            <a:off x="8305800" y="6248400"/>
            <a:ext cx="304800" cy="30480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linds(vertical)">
                                      <p:cBhvr>
                                        <p:cTn id="7" dur="2000"/>
                                        <p:tgtEl>
                                          <p:spTgt spid="83970"/>
                                        </p:tgtEl>
                                      </p:cBhvr>
                                    </p:animEffect>
                                  </p:childTnLst>
                                </p:cTn>
                              </p:par>
                            </p:childTnLst>
                          </p:cTn>
                        </p:par>
                        <p:par>
                          <p:cTn id="8" fill="hold">
                            <p:stCondLst>
                              <p:cond delay="2000"/>
                            </p:stCondLst>
                            <p:childTnLst>
                              <p:par>
                                <p:cTn id="9" presetID="49" presetClass="path" presetSubtype="0" accel="50000" decel="50000" fill="hold" nodeType="afterEffect">
                                  <p:stCondLst>
                                    <p:cond delay="2000"/>
                                  </p:stCondLst>
                                  <p:childTnLst>
                                    <p:animMotion origin="layout" path="M -0.275 -0.06667 L -0.93334 0.04444 " pathEditMode="relative" rAng="0" ptsTypes="AA">
                                      <p:cBhvr>
                                        <p:cTn id="10" dur="2000" fill="hold"/>
                                        <p:tgtEl>
                                          <p:spTgt spid="83978"/>
                                        </p:tgtEl>
                                        <p:attrNameLst>
                                          <p:attrName>ppt_x</p:attrName>
                                          <p:attrName>ppt_y</p:attrName>
                                        </p:attrNameLst>
                                      </p:cBhvr>
                                      <p:rCtr x="-329" y="56"/>
                                    </p:animMotion>
                                  </p:childTnLst>
                                </p:cTn>
                              </p:par>
                            </p:childTnLst>
                          </p:cTn>
                        </p:par>
                        <p:par>
                          <p:cTn id="11" fill="hold">
                            <p:stCondLst>
                              <p:cond delay="6000"/>
                            </p:stCondLst>
                            <p:childTnLst>
                              <p:par>
                                <p:cTn id="12" presetID="1" presetClass="mediacall" presetSubtype="0" fill="hold" nodeType="afterEffect">
                                  <p:stCondLst>
                                    <p:cond delay="0"/>
                                  </p:stCondLst>
                                  <p:childTnLst>
                                    <p:cmd type="call" cmd="playFrom(0.0)">
                                      <p:cBhvr>
                                        <p:cTn id="13" dur="162195" fill="hold"/>
                                        <p:tgtEl>
                                          <p:spTgt spid="839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83980"/>
                </p:tgtEl>
              </p:cMediaNode>
            </p:audio>
          </p:childTnLst>
        </p:cTn>
      </p:par>
    </p:tnLst>
    <p:bldLst>
      <p:bldP spid="8397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0" y="3276600"/>
            <a:ext cx="8839200" cy="1295400"/>
          </a:xfrm>
          <a:prstGeom prst="rect">
            <a:avLst/>
          </a:prstGeom>
          <a:solidFill>
            <a:schemeClr val="tx2"/>
          </a:solidFill>
          <a:ln w="9525">
            <a:noFill/>
            <a:miter lim="800000"/>
            <a:headEnd/>
            <a:tailEnd/>
          </a:ln>
          <a:effectLst/>
        </p:spPr>
        <p:txBody>
          <a:bodyPr wrap="none" anchor="ctr"/>
          <a:lstStyle/>
          <a:p>
            <a:r>
              <a:rPr lang="en-US" sz="3600" b="1">
                <a:solidFill>
                  <a:schemeClr val="bg2"/>
                </a:solidFill>
                <a:latin typeface=".VnTime" pitchFamily="34" charset="0"/>
              </a:rPr>
              <a:t>Nªu vÝ dô chøng tá </a:t>
            </a:r>
            <a:r>
              <a:rPr lang="en-US" sz="3600" b="1">
                <a:solidFill>
                  <a:schemeClr val="bg2"/>
                </a:solidFill>
                <a:latin typeface="VNI-Times" pitchFamily="2" charset="0"/>
              </a:rPr>
              <a:t>khoâng khí caàn cho cuoäc</a:t>
            </a:r>
          </a:p>
          <a:p>
            <a:r>
              <a:rPr lang="en-US" sz="3600" b="1">
                <a:solidFill>
                  <a:schemeClr val="bg2"/>
                </a:solidFill>
                <a:latin typeface="VNI-Times" pitchFamily="2" charset="0"/>
              </a:rPr>
              <a:t> soáng con ngöôøi , ñoäng vaät vaø thöïc vaät?</a:t>
            </a:r>
          </a:p>
        </p:txBody>
      </p:sp>
      <p:sp>
        <p:nvSpPr>
          <p:cNvPr id="12295" name="Rectangle 7"/>
          <p:cNvSpPr>
            <a:spLocks noChangeArrowheads="1"/>
          </p:cNvSpPr>
          <p:nvPr/>
        </p:nvSpPr>
        <p:spPr bwMode="auto">
          <a:xfrm>
            <a:off x="2514600" y="4800600"/>
            <a:ext cx="6629400" cy="1066800"/>
          </a:xfrm>
          <a:prstGeom prst="rect">
            <a:avLst/>
          </a:prstGeom>
          <a:noFill/>
          <a:ln w="9525">
            <a:noFill/>
            <a:miter lim="800000"/>
            <a:headEnd/>
            <a:tailEnd/>
          </a:ln>
          <a:effectLst/>
        </p:spPr>
        <p:txBody>
          <a:bodyPr wrap="none" anchor="ctr"/>
          <a:lstStyle/>
          <a:p>
            <a:endParaRPr lang="en-US" sz="2400">
              <a:solidFill>
                <a:srgbClr val="CC3300"/>
              </a:solidFill>
              <a:latin typeface=".VnTime" pitchFamily="34" charset="0"/>
            </a:endParaRPr>
          </a:p>
        </p:txBody>
      </p:sp>
      <p:sp>
        <p:nvSpPr>
          <p:cNvPr id="12297" name="Oval 9"/>
          <p:cNvSpPr>
            <a:spLocks noChangeArrowheads="1"/>
          </p:cNvSpPr>
          <p:nvPr/>
        </p:nvSpPr>
        <p:spPr bwMode="auto">
          <a:xfrm>
            <a:off x="5334000" y="1143000"/>
            <a:ext cx="1143000" cy="1066800"/>
          </a:xfrm>
          <a:prstGeom prst="ellipse">
            <a:avLst/>
          </a:prstGeom>
          <a:solidFill>
            <a:schemeClr val="accent1"/>
          </a:solidFill>
          <a:ln w="9525">
            <a:solidFill>
              <a:srgbClr val="000066"/>
            </a:solidFill>
            <a:round/>
            <a:headEnd/>
            <a:tailEnd/>
          </a:ln>
          <a:effectLst/>
        </p:spPr>
        <p:txBody>
          <a:bodyPr wrap="none" anchor="ctr"/>
          <a:lstStyle/>
          <a:p>
            <a:pPr algn="ctr"/>
            <a:r>
              <a:rPr lang="en-US" sz="8000" b="1">
                <a:solidFill>
                  <a:srgbClr val="CC3300"/>
                </a:solidFill>
              </a:rPr>
              <a:t>?</a:t>
            </a:r>
            <a:endParaRPr lang="en-US" sz="2400"/>
          </a:p>
        </p:txBody>
      </p:sp>
      <p:sp>
        <p:nvSpPr>
          <p:cNvPr id="63493" name="Rectangle 5"/>
          <p:cNvSpPr>
            <a:spLocks noChangeArrowheads="1"/>
          </p:cNvSpPr>
          <p:nvPr/>
        </p:nvSpPr>
        <p:spPr bwMode="auto">
          <a:xfrm>
            <a:off x="533400" y="914400"/>
            <a:ext cx="7772400" cy="1143000"/>
          </a:xfrm>
          <a:prstGeom prst="rect">
            <a:avLst/>
          </a:prstGeom>
          <a:noFill/>
          <a:ln w="9525">
            <a:noFill/>
            <a:miter lim="800000"/>
            <a:headEnd/>
            <a:tailEnd/>
          </a:ln>
          <a:effectLst/>
        </p:spPr>
        <p:txBody>
          <a:bodyPr anchor="b" anchorCtr="1"/>
          <a:lstStyle/>
          <a:p>
            <a:pPr eaLnBrk="1" hangingPunct="1"/>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a:solidFill>
                  <a:schemeClr val="accent1"/>
                </a:solidFill>
                <a:effectLst>
                  <a:outerShdw blurRad="38100" dist="38100" dir="2700000" algn="tl">
                    <a:srgbClr val="000000"/>
                  </a:outerShdw>
                </a:effectLst>
                <a:latin typeface="SVNhelvetica H" pitchFamily="34" charset="0"/>
              </a:rPr>
              <a:t/>
            </a:r>
            <a:br>
              <a:rPr lang="en-US" sz="4400">
                <a:solidFill>
                  <a:schemeClr val="accent1"/>
                </a:solidFill>
                <a:effectLst>
                  <a:outerShdw blurRad="38100" dist="38100" dir="2700000" algn="tl">
                    <a:srgbClr val="000000"/>
                  </a:outerShdw>
                </a:effectLst>
                <a:latin typeface="SVNhelvetica H" pitchFamily="34" charset="0"/>
              </a:rPr>
            </a:br>
            <a:r>
              <a:rPr lang="en-US" sz="4400" u="sng">
                <a:solidFill>
                  <a:srgbClr val="FF6600"/>
                </a:solidFill>
                <a:effectLst>
                  <a:outerShdw blurRad="38100" dist="38100" dir="2700000" algn="tl">
                    <a:srgbClr val="000000"/>
                  </a:outerShdw>
                </a:effectLst>
              </a:rPr>
              <a:t>Bài cũ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500"/>
                                  </p:stCondLst>
                                  <p:childTnLst>
                                    <p:set>
                                      <p:cBhvr>
                                        <p:cTn id="6" dur="1" fill="hold">
                                          <p:stCondLst>
                                            <p:cond delay="0"/>
                                          </p:stCondLst>
                                        </p:cTn>
                                        <p:tgtEl>
                                          <p:spTgt spid="63493"/>
                                        </p:tgtEl>
                                        <p:attrNameLst>
                                          <p:attrName>style.visibility</p:attrName>
                                        </p:attrNameLst>
                                      </p:cBhvr>
                                      <p:to>
                                        <p:strVal val="visible"/>
                                      </p:to>
                                    </p:set>
                                    <p:anim calcmode="lin" valueType="num">
                                      <p:cBhvr>
                                        <p:cTn id="7" dur="500" fill="hold"/>
                                        <p:tgtEl>
                                          <p:spTgt spid="63493"/>
                                        </p:tgtEl>
                                        <p:attrNameLst>
                                          <p:attrName>ppt_w</p:attrName>
                                        </p:attrNameLst>
                                      </p:cBhvr>
                                      <p:tavLst>
                                        <p:tav tm="0">
                                          <p:val>
                                            <p:strVal val="4/3*#ppt_w"/>
                                          </p:val>
                                        </p:tav>
                                        <p:tav tm="100000">
                                          <p:val>
                                            <p:strVal val="#ppt_w"/>
                                          </p:val>
                                        </p:tav>
                                      </p:tavLst>
                                    </p:anim>
                                    <p:anim calcmode="lin" valueType="num">
                                      <p:cBhvr>
                                        <p:cTn id="8" dur="500" fill="hold"/>
                                        <p:tgtEl>
                                          <p:spTgt spid="63493"/>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19" presetClass="entr" presetSubtype="10" fill="hold" grpId="0" nodeType="afterEffect">
                                  <p:stCondLst>
                                    <p:cond delay="0"/>
                                  </p:stCondLst>
                                  <p:childTnLst>
                                    <p:set>
                                      <p:cBhvr>
                                        <p:cTn id="11" dur="1" fill="hold">
                                          <p:stCondLst>
                                            <p:cond delay="0"/>
                                          </p:stCondLst>
                                        </p:cTn>
                                        <p:tgtEl>
                                          <p:spTgt spid="12297"/>
                                        </p:tgtEl>
                                        <p:attrNameLst>
                                          <p:attrName>style.visibility</p:attrName>
                                        </p:attrNameLst>
                                      </p:cBhvr>
                                      <p:to>
                                        <p:strVal val="visible"/>
                                      </p:to>
                                    </p:set>
                                    <p:anim calcmode="lin" valueType="num">
                                      <p:cBhvr>
                                        <p:cTn id="12" dur="2000" fill="hold"/>
                                        <p:tgtEl>
                                          <p:spTgt spid="12297"/>
                                        </p:tgtEl>
                                        <p:attrNameLst>
                                          <p:attrName>ppt_w</p:attrName>
                                        </p:attrNameLst>
                                      </p:cBhvr>
                                      <p:tavLst>
                                        <p:tav tm="0" fmla="#ppt_w*sin(2.5*pi*$)">
                                          <p:val>
                                            <p:fltVal val="0"/>
                                          </p:val>
                                        </p:tav>
                                        <p:tav tm="100000">
                                          <p:val>
                                            <p:fltVal val="1"/>
                                          </p:val>
                                        </p:tav>
                                      </p:tavLst>
                                    </p:anim>
                                    <p:anim calcmode="lin" valueType="num">
                                      <p:cBhvr>
                                        <p:cTn id="13" dur="2000" fill="hold"/>
                                        <p:tgtEl>
                                          <p:spTgt spid="12297"/>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12" presetClass="entr" presetSubtype="8" fill="hold" grpId="0" nodeType="afterEffect">
                                  <p:stCondLst>
                                    <p:cond delay="500"/>
                                  </p:stCondLst>
                                  <p:childTnLst>
                                    <p:set>
                                      <p:cBhvr>
                                        <p:cTn id="16" dur="1" fill="hold">
                                          <p:stCondLst>
                                            <p:cond delay="0"/>
                                          </p:stCondLst>
                                        </p:cTn>
                                        <p:tgtEl>
                                          <p:spTgt spid="12293"/>
                                        </p:tgtEl>
                                        <p:attrNameLst>
                                          <p:attrName>style.visibility</p:attrName>
                                        </p:attrNameLst>
                                      </p:cBhvr>
                                      <p:to>
                                        <p:strVal val="visible"/>
                                      </p:to>
                                    </p:set>
                                    <p:animEffect transition="in" filter="slide(fromLeft)">
                                      <p:cBhvr>
                                        <p:cTn id="1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autoUpdateAnimBg="0"/>
      <p:bldP spid="1229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title"/>
          </p:nvPr>
        </p:nvSpPr>
        <p:spPr>
          <a:xfrm>
            <a:off x="228600" y="139700"/>
            <a:ext cx="8686800" cy="1384300"/>
          </a:xfrm>
          <a:ln>
            <a:solidFill>
              <a:srgbClr val="006666"/>
            </a:solidFill>
          </a:ln>
        </p:spPr>
        <p:txBody>
          <a:bodyPr/>
          <a:lstStyle/>
          <a:p>
            <a:pPr algn="ctr"/>
            <a:r>
              <a:rPr lang="en-US" sz="4000" b="1" i="1">
                <a:latin typeface="VNI-Times" pitchFamily="2" charset="0"/>
              </a:rPr>
              <a:t>    </a:t>
            </a:r>
            <a:r>
              <a:rPr lang="en-US" sz="4000" b="1" i="1">
                <a:solidFill>
                  <a:srgbClr val="FF00FF"/>
                </a:solidFill>
                <a:latin typeface="VNI-Times" pitchFamily="2" charset="0"/>
              </a:rPr>
              <a:t>Nhôø ñaâu laù caây lay ñoäng? </a:t>
            </a:r>
            <a:br>
              <a:rPr lang="en-US" sz="4000" b="1" i="1">
                <a:solidFill>
                  <a:srgbClr val="FF00FF"/>
                </a:solidFill>
                <a:latin typeface="VNI-Times" pitchFamily="2" charset="0"/>
              </a:rPr>
            </a:br>
            <a:r>
              <a:rPr lang="en-US" sz="4000" b="1" i="1">
                <a:solidFill>
                  <a:srgbClr val="FF00FF"/>
                </a:solidFill>
                <a:latin typeface="VNI-Times" pitchFamily="2" charset="0"/>
              </a:rPr>
              <a:t>Diều</a:t>
            </a:r>
            <a:r>
              <a:rPr lang="en-US" sz="4000" b="1" i="1"/>
              <a:t> </a:t>
            </a:r>
            <a:r>
              <a:rPr lang="en-US" sz="4000" b="1" i="1">
                <a:solidFill>
                  <a:srgbClr val="FF00FF"/>
                </a:solidFill>
                <a:latin typeface="VNI-Times" pitchFamily="2" charset="0"/>
              </a:rPr>
              <a:t>bay?</a:t>
            </a:r>
          </a:p>
        </p:txBody>
      </p:sp>
      <p:grpSp>
        <p:nvGrpSpPr>
          <p:cNvPr id="67599" name="Group 15"/>
          <p:cNvGrpSpPr>
            <a:grpSpLocks/>
          </p:cNvGrpSpPr>
          <p:nvPr/>
        </p:nvGrpSpPr>
        <p:grpSpPr bwMode="auto">
          <a:xfrm>
            <a:off x="-2895600" y="2971800"/>
            <a:ext cx="2659062" cy="3427413"/>
            <a:chOff x="95" y="1920"/>
            <a:chExt cx="1339" cy="1727"/>
          </a:xfrm>
        </p:grpSpPr>
        <p:pic>
          <p:nvPicPr>
            <p:cNvPr id="67593" name="Picture 9" descr="Tha dieu 2"/>
            <p:cNvPicPr>
              <a:picLocks noChangeAspect="1" noChangeArrowheads="1"/>
            </p:cNvPicPr>
            <p:nvPr/>
          </p:nvPicPr>
          <p:blipFill>
            <a:blip r:embed="rId2" cstate="print"/>
            <a:srcRect/>
            <a:stretch>
              <a:fillRect/>
            </a:stretch>
          </p:blipFill>
          <p:spPr bwMode="auto">
            <a:xfrm>
              <a:off x="95" y="1920"/>
              <a:ext cx="1339" cy="1727"/>
            </a:xfrm>
            <a:prstGeom prst="rect">
              <a:avLst/>
            </a:prstGeom>
            <a:solidFill>
              <a:schemeClr val="accent1"/>
            </a:solidFill>
          </p:spPr>
        </p:pic>
        <p:pic>
          <p:nvPicPr>
            <p:cNvPr id="67595" name="Picture 11" descr="j0283106"/>
            <p:cNvPicPr>
              <a:picLocks noChangeAspect="1" noChangeArrowheads="1" noCrop="1"/>
            </p:cNvPicPr>
            <p:nvPr/>
          </p:nvPicPr>
          <p:blipFill>
            <a:blip r:embed="rId3" cstate="print"/>
            <a:srcRect/>
            <a:stretch>
              <a:fillRect/>
            </a:stretch>
          </p:blipFill>
          <p:spPr bwMode="auto">
            <a:xfrm>
              <a:off x="576" y="1920"/>
              <a:ext cx="528" cy="231"/>
            </a:xfrm>
            <a:prstGeom prst="rect">
              <a:avLst/>
            </a:prstGeom>
            <a:noFill/>
          </p:spPr>
        </p:pic>
      </p:grpSp>
      <p:pic>
        <p:nvPicPr>
          <p:cNvPr id="67594" name="Picture 10" descr="AG00612_"/>
          <p:cNvPicPr>
            <a:picLocks noChangeAspect="1" noChangeArrowheads="1" noCrop="1"/>
          </p:cNvPicPr>
          <p:nvPr/>
        </p:nvPicPr>
        <p:blipFill>
          <a:blip r:embed="rId4" cstate="print"/>
          <a:srcRect/>
          <a:stretch>
            <a:fillRect/>
          </a:stretch>
        </p:blipFill>
        <p:spPr bwMode="auto">
          <a:xfrm>
            <a:off x="228600" y="2362200"/>
            <a:ext cx="6553200" cy="4267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500"/>
                                  </p:stCondLst>
                                  <p:childTnLst>
                                    <p:animScale>
                                      <p:cBhvr>
                                        <p:cTn id="6" dur="2000" fill="hold"/>
                                        <p:tgtEl>
                                          <p:spTgt spid="67589"/>
                                        </p:tgtEl>
                                      </p:cBhvr>
                                      <p:by x="150000" y="150000"/>
                                    </p:animScale>
                                  </p:childTnLst>
                                </p:cTn>
                              </p:par>
                            </p:childTnLst>
                          </p:cTn>
                        </p:par>
                        <p:par>
                          <p:cTn id="7" fill="hold">
                            <p:stCondLst>
                              <p:cond delay="2500"/>
                            </p:stCondLst>
                            <p:childTnLst>
                              <p:par>
                                <p:cTn id="8" presetID="49" presetClass="path" presetSubtype="0" accel="50000" decel="50000" fill="hold" nodeType="afterEffect">
                                  <p:stCondLst>
                                    <p:cond delay="500"/>
                                  </p:stCondLst>
                                  <p:childTnLst>
                                    <p:animMotion origin="layout" path="M 0.07118 -0.00532 L 0.99653 -0.00509 " pathEditMode="relative" rAng="0" ptsTypes="AA">
                                      <p:cBhvr>
                                        <p:cTn id="9" dur="2000" fill="hold"/>
                                        <p:tgtEl>
                                          <p:spTgt spid="67599"/>
                                        </p:tgtEl>
                                        <p:attrNameLst>
                                          <p:attrName>ppt_x</p:attrName>
                                          <p:attrName>ppt_y</p:attrName>
                                        </p:attrNameLst>
                                      </p:cBhvr>
                                      <p:rCtr x="4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9" name="Picture 17" descr="flag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9636" name="WordArt 4"/>
          <p:cNvSpPr>
            <a:spLocks noChangeArrowheads="1" noChangeShapeType="1" noTextEdit="1"/>
          </p:cNvSpPr>
          <p:nvPr/>
        </p:nvSpPr>
        <p:spPr bwMode="auto">
          <a:xfrm>
            <a:off x="990600" y="2438400"/>
            <a:ext cx="7696200" cy="1357313"/>
          </a:xfrm>
          <a:prstGeom prst="rect">
            <a:avLst/>
          </a:prstGeom>
        </p:spPr>
        <p:txBody>
          <a:bodyPr wrap="none" fromWordArt="1">
            <a:prstTxWarp prst="textDoubleWave1">
              <a:avLst>
                <a:gd name="adj1" fmla="val 6500"/>
                <a:gd name="adj2" fmla="val 0"/>
              </a:avLst>
            </a:prstTxWarp>
          </a:bodyPr>
          <a:lstStyle/>
          <a:p>
            <a:pPr algn="ctr"/>
            <a:r>
              <a:rPr lang="en-US" sz="7200" kern="10" spc="-720">
                <a:ln w="12700" cmpd="sng">
                  <a:solidFill>
                    <a:srgbClr val="000099"/>
                  </a:solidFill>
                  <a:prstDash val="solid"/>
                  <a:round/>
                  <a:headEnd/>
                  <a:tailEnd/>
                </a:ln>
                <a:solidFill>
                  <a:srgbClr val="33CCFF"/>
                </a:solidFill>
                <a:effectLst>
                  <a:outerShdw dist="125724" dir="18900000" algn="ctr" rotWithShape="0">
                    <a:srgbClr val="000099"/>
                  </a:outerShdw>
                </a:effectLst>
                <a:latin typeface="VNI-Times"/>
              </a:rPr>
              <a:t>TAÏI SAO COÙ GIOÙ ?</a:t>
            </a:r>
          </a:p>
        </p:txBody>
      </p:sp>
      <p:pic>
        <p:nvPicPr>
          <p:cNvPr id="69641" name="Picture 9" descr="AG00538_"/>
          <p:cNvPicPr>
            <a:picLocks noChangeAspect="1" noChangeArrowheads="1" noCrop="1"/>
          </p:cNvPicPr>
          <p:nvPr/>
        </p:nvPicPr>
        <p:blipFill>
          <a:blip r:embed="rId3" cstate="print"/>
          <a:srcRect/>
          <a:stretch>
            <a:fillRect/>
          </a:stretch>
        </p:blipFill>
        <p:spPr bwMode="auto">
          <a:xfrm>
            <a:off x="0" y="3581400"/>
            <a:ext cx="3276600" cy="3276600"/>
          </a:xfrm>
          <a:prstGeom prst="rect">
            <a:avLst/>
          </a:prstGeom>
          <a:noFill/>
        </p:spPr>
      </p:pic>
      <p:pic>
        <p:nvPicPr>
          <p:cNvPr id="69648" name="Picture 16" descr="j0178293"/>
          <p:cNvPicPr>
            <a:picLocks noChangeAspect="1" noChangeArrowheads="1" noCrop="1"/>
          </p:cNvPicPr>
          <p:nvPr/>
        </p:nvPicPr>
        <p:blipFill>
          <a:blip r:embed="rId4" cstate="print"/>
          <a:srcRect/>
          <a:stretch>
            <a:fillRect/>
          </a:stretch>
        </p:blipFill>
        <p:spPr bwMode="auto">
          <a:xfrm rot="309566">
            <a:off x="4267200" y="725488"/>
            <a:ext cx="1600200" cy="14081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1000" fill="hold"/>
                                        <p:tgtEl>
                                          <p:spTgt spid="69636"/>
                                        </p:tgtEl>
                                        <p:attrNameLst>
                                          <p:attrName>ppt_w</p:attrName>
                                        </p:attrNameLst>
                                      </p:cBhvr>
                                      <p:tavLst>
                                        <p:tav tm="0">
                                          <p:val>
                                            <p:strVal val="#ppt_w*0.70"/>
                                          </p:val>
                                        </p:tav>
                                        <p:tav tm="100000">
                                          <p:val>
                                            <p:strVal val="#ppt_w"/>
                                          </p:val>
                                        </p:tav>
                                      </p:tavLst>
                                    </p:anim>
                                    <p:anim calcmode="lin" valueType="num">
                                      <p:cBhvr>
                                        <p:cTn id="8" dur="1000" fill="hold"/>
                                        <p:tgtEl>
                                          <p:spTgt spid="69636"/>
                                        </p:tgtEl>
                                        <p:attrNameLst>
                                          <p:attrName>ppt_h</p:attrName>
                                        </p:attrNameLst>
                                      </p:cBhvr>
                                      <p:tavLst>
                                        <p:tav tm="0">
                                          <p:val>
                                            <p:strVal val="#ppt_h"/>
                                          </p:val>
                                        </p:tav>
                                        <p:tav tm="100000">
                                          <p:val>
                                            <p:strVal val="#ppt_h"/>
                                          </p:val>
                                        </p:tav>
                                      </p:tavLst>
                                    </p:anim>
                                    <p:animEffect transition="in" filter="fade">
                                      <p:cBhvr>
                                        <p:cTn id="9" dur="1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9966FF"/>
            </a:gs>
          </a:gsLst>
          <a:lin ang="5400000" scaled="1"/>
        </a:gradFill>
        <a:effectLst/>
      </p:bgPr>
    </p:bg>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990600" y="1981200"/>
            <a:ext cx="5867400" cy="1066800"/>
          </a:xfrm>
          <a:prstGeom prst="rect">
            <a:avLst/>
          </a:prstGeom>
          <a:noFill/>
          <a:ln w="9525">
            <a:noFill/>
            <a:miter lim="800000"/>
            <a:headEnd/>
            <a:tailEnd/>
          </a:ln>
          <a:effectLst/>
        </p:spPr>
        <p:txBody>
          <a:bodyPr wrap="none" anchor="ctr"/>
          <a:lstStyle/>
          <a:p>
            <a:endParaRPr lang="en-US" sz="2400" b="1" i="1" u="sng">
              <a:solidFill>
                <a:schemeClr val="bg1"/>
              </a:solidFill>
              <a:effectLst>
                <a:outerShdw blurRad="38100" dist="38100" dir="2700000" algn="tl">
                  <a:srgbClr val="C0C0C0"/>
                </a:outerShdw>
              </a:effectLst>
              <a:latin typeface=".VnTimeH" pitchFamily="34" charset="0"/>
            </a:endParaRPr>
          </a:p>
        </p:txBody>
      </p:sp>
      <p:sp>
        <p:nvSpPr>
          <p:cNvPr id="13318" name="Rectangle 1030"/>
          <p:cNvSpPr>
            <a:spLocks noChangeArrowheads="1"/>
          </p:cNvSpPr>
          <p:nvPr/>
        </p:nvSpPr>
        <p:spPr bwMode="auto">
          <a:xfrm>
            <a:off x="990600" y="1752600"/>
            <a:ext cx="6248400" cy="2667000"/>
          </a:xfrm>
          <a:prstGeom prst="rect">
            <a:avLst/>
          </a:prstGeom>
          <a:noFill/>
          <a:ln w="9525">
            <a:noFill/>
            <a:miter lim="800000"/>
            <a:headEnd/>
            <a:tailEnd/>
          </a:ln>
          <a:effectLst/>
        </p:spPr>
        <p:txBody>
          <a:bodyPr wrap="none" anchor="ctr"/>
          <a:lstStyle/>
          <a:p>
            <a:endParaRPr lang="en-US" sz="2400" b="1" i="1" u="sng">
              <a:solidFill>
                <a:schemeClr val="bg1"/>
              </a:solidFill>
              <a:effectLst>
                <a:outerShdw blurRad="38100" dist="38100" dir="2700000" algn="tl">
                  <a:srgbClr val="C0C0C0"/>
                </a:outerShdw>
              </a:effectLst>
              <a:latin typeface="VNI-Times" pitchFamily="2" charset="0"/>
            </a:endParaRPr>
          </a:p>
        </p:txBody>
      </p:sp>
      <p:sp>
        <p:nvSpPr>
          <p:cNvPr id="13325" name="Rectangle 1037"/>
          <p:cNvSpPr>
            <a:spLocks noChangeArrowheads="1"/>
          </p:cNvSpPr>
          <p:nvPr/>
        </p:nvSpPr>
        <p:spPr bwMode="auto">
          <a:xfrm>
            <a:off x="457200" y="1447800"/>
            <a:ext cx="5410200" cy="762000"/>
          </a:xfrm>
          <a:prstGeom prst="rect">
            <a:avLst/>
          </a:prstGeom>
          <a:noFill/>
          <a:ln w="9525">
            <a:noFill/>
            <a:miter lim="800000"/>
            <a:headEnd/>
            <a:tailEnd/>
          </a:ln>
          <a:effectLst/>
        </p:spPr>
        <p:txBody>
          <a:bodyPr wrap="none" anchor="ctr"/>
          <a:lstStyle/>
          <a:p>
            <a:pPr algn="ctr"/>
            <a:r>
              <a:rPr lang="en-US" sz="3200" b="1" i="1" u="sng">
                <a:solidFill>
                  <a:srgbClr val="FF3300"/>
                </a:solidFill>
                <a:effectLst>
                  <a:outerShdw blurRad="38100" dist="38100" dir="2700000" algn="tl">
                    <a:srgbClr val="C0C0C0"/>
                  </a:outerShdw>
                </a:effectLst>
                <a:latin typeface="VNI-Times" pitchFamily="2" charset="0"/>
              </a:rPr>
              <a:t>Hoạt động 1:   Chôi chong choùng</a:t>
            </a:r>
          </a:p>
        </p:txBody>
      </p:sp>
      <p:sp>
        <p:nvSpPr>
          <p:cNvPr id="13326" name="Rectangle 1038"/>
          <p:cNvSpPr>
            <a:spLocks noChangeArrowheads="1"/>
          </p:cNvSpPr>
          <p:nvPr/>
        </p:nvSpPr>
        <p:spPr bwMode="auto">
          <a:xfrm>
            <a:off x="1524000" y="6096000"/>
            <a:ext cx="184150" cy="519113"/>
          </a:xfrm>
          <a:prstGeom prst="rect">
            <a:avLst/>
          </a:prstGeom>
          <a:noFill/>
          <a:ln w="9525">
            <a:noFill/>
            <a:miter lim="800000"/>
            <a:headEnd/>
            <a:tailEnd/>
          </a:ln>
          <a:effectLst/>
        </p:spPr>
        <p:txBody>
          <a:bodyPr wrap="none">
            <a:spAutoFit/>
          </a:bodyPr>
          <a:lstStyle/>
          <a:p>
            <a:endParaRPr lang="en-US" sz="2800" b="1" i="1" u="sng">
              <a:solidFill>
                <a:schemeClr val="bg1"/>
              </a:solidFill>
              <a:effectLst>
                <a:outerShdw blurRad="38100" dist="38100" dir="2700000" algn="tl">
                  <a:srgbClr val="C0C0C0"/>
                </a:outerShdw>
              </a:effectLst>
              <a:latin typeface="VNI-Times" pitchFamily="2" charset="0"/>
            </a:endParaRPr>
          </a:p>
        </p:txBody>
      </p:sp>
      <p:pic>
        <p:nvPicPr>
          <p:cNvPr id="13336" name="Picture 1048"/>
          <p:cNvPicPr>
            <a:picLocks noChangeAspect="1" noChangeArrowheads="1"/>
          </p:cNvPicPr>
          <p:nvPr/>
        </p:nvPicPr>
        <p:blipFill>
          <a:blip r:embed="rId2" cstate="print"/>
          <a:srcRect/>
          <a:stretch>
            <a:fillRect/>
          </a:stretch>
        </p:blipFill>
        <p:spPr bwMode="auto">
          <a:xfrm>
            <a:off x="6553200" y="457200"/>
            <a:ext cx="1912938" cy="2362200"/>
          </a:xfrm>
          <a:prstGeom prst="rect">
            <a:avLst/>
          </a:prstGeom>
          <a:noFill/>
          <a:ln w="9525">
            <a:noFill/>
            <a:miter lim="800000"/>
            <a:headEnd/>
            <a:tailEnd/>
          </a:ln>
          <a:effectLst/>
        </p:spPr>
      </p:pic>
      <p:grpSp>
        <p:nvGrpSpPr>
          <p:cNvPr id="13344" name="Group 1056"/>
          <p:cNvGrpSpPr>
            <a:grpSpLocks/>
          </p:cNvGrpSpPr>
          <p:nvPr/>
        </p:nvGrpSpPr>
        <p:grpSpPr bwMode="auto">
          <a:xfrm>
            <a:off x="6619875" y="3352800"/>
            <a:ext cx="2524125" cy="3273425"/>
            <a:chOff x="3961" y="2016"/>
            <a:chExt cx="1590" cy="2062"/>
          </a:xfrm>
        </p:grpSpPr>
        <p:pic>
          <p:nvPicPr>
            <p:cNvPr id="13345" name="Picture 1057" descr="Chong chong"/>
            <p:cNvPicPr>
              <a:picLocks noChangeAspect="1" noChangeArrowheads="1"/>
            </p:cNvPicPr>
            <p:nvPr/>
          </p:nvPicPr>
          <p:blipFill>
            <a:blip r:embed="rId3" cstate="print"/>
            <a:srcRect/>
            <a:stretch>
              <a:fillRect/>
            </a:stretch>
          </p:blipFill>
          <p:spPr bwMode="auto">
            <a:xfrm>
              <a:off x="4272" y="2016"/>
              <a:ext cx="1279" cy="2062"/>
            </a:xfrm>
            <a:prstGeom prst="rect">
              <a:avLst/>
            </a:prstGeom>
            <a:noFill/>
          </p:spPr>
        </p:pic>
        <p:pic>
          <p:nvPicPr>
            <p:cNvPr id="13346" name="Picture 1058"/>
            <p:cNvPicPr>
              <a:picLocks noChangeAspect="1" noChangeArrowheads="1"/>
            </p:cNvPicPr>
            <p:nvPr/>
          </p:nvPicPr>
          <p:blipFill>
            <a:blip r:embed="rId4" cstate="print"/>
            <a:srcRect/>
            <a:stretch>
              <a:fillRect/>
            </a:stretch>
          </p:blipFill>
          <p:spPr bwMode="auto">
            <a:xfrm>
              <a:off x="3961" y="2189"/>
              <a:ext cx="864" cy="864"/>
            </a:xfrm>
            <a:prstGeom prst="rect">
              <a:avLst/>
            </a:prstGeom>
            <a:noFill/>
            <a:ln w="9525">
              <a:noFill/>
              <a:miter lim="800000"/>
              <a:headEnd/>
              <a:tailEnd/>
            </a:ln>
            <a:effectLst/>
          </p:spPr>
        </p:pic>
      </p:grpSp>
      <p:grpSp>
        <p:nvGrpSpPr>
          <p:cNvPr id="13343" name="Group 1055"/>
          <p:cNvGrpSpPr>
            <a:grpSpLocks/>
          </p:cNvGrpSpPr>
          <p:nvPr/>
        </p:nvGrpSpPr>
        <p:grpSpPr bwMode="auto">
          <a:xfrm>
            <a:off x="6619875" y="3352800"/>
            <a:ext cx="2524125" cy="3273425"/>
            <a:chOff x="3961" y="2016"/>
            <a:chExt cx="1590" cy="2062"/>
          </a:xfrm>
        </p:grpSpPr>
        <p:pic>
          <p:nvPicPr>
            <p:cNvPr id="13340" name="Picture 1052" descr="Chong chong"/>
            <p:cNvPicPr>
              <a:picLocks noChangeAspect="1" noChangeArrowheads="1"/>
            </p:cNvPicPr>
            <p:nvPr/>
          </p:nvPicPr>
          <p:blipFill>
            <a:blip r:embed="rId3" cstate="print"/>
            <a:srcRect/>
            <a:stretch>
              <a:fillRect/>
            </a:stretch>
          </p:blipFill>
          <p:spPr bwMode="auto">
            <a:xfrm>
              <a:off x="4272" y="2016"/>
              <a:ext cx="1279" cy="2062"/>
            </a:xfrm>
            <a:prstGeom prst="rect">
              <a:avLst/>
            </a:prstGeom>
            <a:noFill/>
          </p:spPr>
        </p:pic>
        <p:pic>
          <p:nvPicPr>
            <p:cNvPr id="13338" name="Picture 1050"/>
            <p:cNvPicPr>
              <a:picLocks noChangeAspect="1" noChangeArrowheads="1"/>
            </p:cNvPicPr>
            <p:nvPr/>
          </p:nvPicPr>
          <p:blipFill>
            <a:blip r:embed="rId4" cstate="print"/>
            <a:srcRect/>
            <a:stretch>
              <a:fillRect/>
            </a:stretch>
          </p:blipFill>
          <p:spPr bwMode="auto">
            <a:xfrm>
              <a:off x="3961" y="2189"/>
              <a:ext cx="864" cy="864"/>
            </a:xfrm>
            <a:prstGeom prst="rect">
              <a:avLst/>
            </a:prstGeom>
            <a:noFill/>
            <a:ln w="9525">
              <a:noFill/>
              <a:miter lim="800000"/>
              <a:headEnd/>
              <a:tailEnd/>
            </a:ln>
            <a:effectLst/>
          </p:spPr>
        </p:pic>
      </p:grpSp>
      <p:sp>
        <p:nvSpPr>
          <p:cNvPr id="13335" name="Rectangle 1047"/>
          <p:cNvSpPr>
            <a:spLocks noChangeArrowheads="1"/>
          </p:cNvSpPr>
          <p:nvPr/>
        </p:nvSpPr>
        <p:spPr bwMode="auto">
          <a:xfrm>
            <a:off x="3657600" y="4191000"/>
            <a:ext cx="4275138" cy="1076325"/>
          </a:xfrm>
          <a:prstGeom prst="rect">
            <a:avLst/>
          </a:prstGeom>
          <a:noFill/>
          <a:ln w="9525">
            <a:solidFill>
              <a:srgbClr val="FFFF00"/>
            </a:solidFill>
            <a:miter lim="800000"/>
            <a:headEnd/>
            <a:tailEnd/>
          </a:ln>
          <a:effectLst/>
        </p:spPr>
        <p:txBody>
          <a:bodyPr>
            <a:spAutoFit/>
          </a:bodyPr>
          <a:lstStyle/>
          <a:p>
            <a:r>
              <a:rPr lang="en-US" sz="3200">
                <a:solidFill>
                  <a:srgbClr val="FFFF00"/>
                </a:solidFill>
                <a:effectLst>
                  <a:outerShdw blurRad="38100" dist="38100" dir="2700000" algn="tl">
                    <a:srgbClr val="C0C0C0"/>
                  </a:outerShdw>
                </a:effectLst>
                <a:latin typeface="VNI-Times" pitchFamily="2" charset="0"/>
              </a:rPr>
              <a:t>Quan saùt chong choùng, neâu keát quaû?</a:t>
            </a:r>
          </a:p>
        </p:txBody>
      </p:sp>
      <p:pic>
        <p:nvPicPr>
          <p:cNvPr id="13347" name="Picture 1059" descr="Chong chong quay3"/>
          <p:cNvPicPr>
            <a:picLocks noChangeAspect="1" noChangeArrowheads="1"/>
          </p:cNvPicPr>
          <p:nvPr/>
        </p:nvPicPr>
        <p:blipFill>
          <a:blip r:embed="rId5" cstate="print"/>
          <a:srcRect/>
          <a:stretch>
            <a:fillRect/>
          </a:stretch>
        </p:blipFill>
        <p:spPr bwMode="auto">
          <a:xfrm>
            <a:off x="6629400" y="3352800"/>
            <a:ext cx="2514600" cy="3267075"/>
          </a:xfrm>
          <a:prstGeom prst="rect">
            <a:avLst/>
          </a:prstGeom>
          <a:noFill/>
        </p:spPr>
      </p:pic>
      <p:pic>
        <p:nvPicPr>
          <p:cNvPr id="13348" name="Picture 1060" descr="j0283473"/>
          <p:cNvPicPr>
            <a:picLocks noChangeAspect="1" noChangeArrowheads="1" noCrop="1"/>
          </p:cNvPicPr>
          <p:nvPr/>
        </p:nvPicPr>
        <p:blipFill>
          <a:blip r:embed="rId6" cstate="print"/>
          <a:srcRect/>
          <a:stretch>
            <a:fillRect/>
          </a:stretch>
        </p:blipFill>
        <p:spPr bwMode="auto">
          <a:xfrm>
            <a:off x="6477000" y="381000"/>
            <a:ext cx="2147888" cy="2286000"/>
          </a:xfrm>
          <a:prstGeom prst="rect">
            <a:avLst/>
          </a:prstGeom>
          <a:noFill/>
        </p:spPr>
      </p:pic>
      <p:sp>
        <p:nvSpPr>
          <p:cNvPr id="13349" name="WordArt 1061"/>
          <p:cNvSpPr>
            <a:spLocks noChangeArrowheads="1" noChangeShapeType="1" noTextEdit="1"/>
          </p:cNvSpPr>
          <p:nvPr/>
        </p:nvSpPr>
        <p:spPr bwMode="auto">
          <a:xfrm>
            <a:off x="1800225" y="304800"/>
            <a:ext cx="5133975" cy="919163"/>
          </a:xfrm>
          <a:prstGeom prst="rect">
            <a:avLst/>
          </a:prstGeom>
        </p:spPr>
        <p:txBody>
          <a:bodyPr wrap="none" fromWordArt="1">
            <a:prstTxWarp prst="textDoubleWave1">
              <a:avLst>
                <a:gd name="adj1" fmla="val 6500"/>
                <a:gd name="adj2" fmla="val 0"/>
              </a:avLst>
            </a:prstTxWarp>
          </a:bodyPr>
          <a:lstStyle/>
          <a:p>
            <a:pPr algn="ctr"/>
            <a:r>
              <a:rPr lang="en-US" sz="4800" kern="10" spc="-480">
                <a:ln w="12700">
                  <a:solidFill>
                    <a:srgbClr val="000099"/>
                  </a:solidFill>
                  <a:round/>
                  <a:headEnd/>
                  <a:tailEnd/>
                </a:ln>
                <a:solidFill>
                  <a:srgbClr val="33CCFF"/>
                </a:solidFill>
                <a:effectLst>
                  <a:outerShdw dist="125724" dir="18900000" algn="ctr" rotWithShape="0">
                    <a:srgbClr val="000099"/>
                  </a:outerShdw>
                </a:effectLst>
                <a:latin typeface="VNI-Times"/>
              </a:rPr>
              <a:t>TAÏI SAO COÙ GIOÙ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13348"/>
                                        </p:tgtEl>
                                        <p:attrNameLst>
                                          <p:attrName>style.visibility</p:attrName>
                                        </p:attrNameLst>
                                      </p:cBhvr>
                                      <p:to>
                                        <p:strVal val="visible"/>
                                      </p:to>
                                    </p:set>
                                    <p:animEffect transition="in" filter="blinds(horizontal)">
                                      <p:cBhvr>
                                        <p:cTn id="7" dur="500"/>
                                        <p:tgtEl>
                                          <p:spTgt spid="13348"/>
                                        </p:tgtEl>
                                      </p:cBhvr>
                                    </p:animEffect>
                                  </p:childTnLst>
                                </p:cTn>
                              </p:par>
                            </p:childTnLst>
                          </p:cTn>
                        </p:par>
                        <p:par>
                          <p:cTn id="8" fill="hold">
                            <p:stCondLst>
                              <p:cond delay="1000"/>
                            </p:stCondLst>
                            <p:childTnLst>
                              <p:par>
                                <p:cTn id="9" presetID="4" presetClass="exit" presetSubtype="16" fill="hold" nodeType="afterEffect">
                                  <p:stCondLst>
                                    <p:cond delay="0"/>
                                  </p:stCondLst>
                                  <p:childTnLst>
                                    <p:animEffect transition="out" filter="box(in)">
                                      <p:cBhvr>
                                        <p:cTn id="10" dur="500"/>
                                        <p:tgtEl>
                                          <p:spTgt spid="13344"/>
                                        </p:tgtEl>
                                      </p:cBhvr>
                                    </p:animEffect>
                                    <p:set>
                                      <p:cBhvr>
                                        <p:cTn id="11" dur="1" fill="hold">
                                          <p:stCondLst>
                                            <p:cond delay="499"/>
                                          </p:stCondLst>
                                        </p:cTn>
                                        <p:tgtEl>
                                          <p:spTgt spid="13344"/>
                                        </p:tgtEl>
                                        <p:attrNameLst>
                                          <p:attrName>style.visibility</p:attrName>
                                        </p:attrNameLst>
                                      </p:cBhvr>
                                      <p:to>
                                        <p:strVal val="hidden"/>
                                      </p:to>
                                    </p:set>
                                  </p:childTnLst>
                                </p:cTn>
                              </p:par>
                            </p:childTnLst>
                          </p:cTn>
                        </p:par>
                        <p:par>
                          <p:cTn id="12" fill="hold">
                            <p:stCondLst>
                              <p:cond delay="1500"/>
                            </p:stCondLst>
                            <p:childTnLst>
                              <p:par>
                                <p:cTn id="13" presetID="56" presetClass="path" presetSubtype="0" accel="50000" decel="50000" fill="hold" nodeType="afterEffect">
                                  <p:stCondLst>
                                    <p:cond delay="0"/>
                                  </p:stCondLst>
                                  <p:childTnLst>
                                    <p:animMotion origin="layout" path="M 0.06302 0.00578 L -0.64531 0.01689 " pathEditMode="relative" rAng="0" ptsTypes="AA">
                                      <p:cBhvr>
                                        <p:cTn id="14" dur="3000" fill="hold"/>
                                        <p:tgtEl>
                                          <p:spTgt spid="13343"/>
                                        </p:tgtEl>
                                        <p:attrNameLst>
                                          <p:attrName>ppt_x</p:attrName>
                                          <p:attrName>ppt_y</p:attrName>
                                        </p:attrNameLst>
                                      </p:cBhvr>
                                      <p:rCtr x="-354" y="6"/>
                                    </p:animMotion>
                                  </p:childTnLst>
                                </p:cTn>
                              </p:par>
                              <p:par>
                                <p:cTn id="15" presetID="3" presetClass="exit" presetSubtype="5" fill="hold" nodeType="withEffect">
                                  <p:stCondLst>
                                    <p:cond delay="0"/>
                                  </p:stCondLst>
                                  <p:childTnLst>
                                    <p:animEffect transition="out" filter="blinds(vertical)">
                                      <p:cBhvr>
                                        <p:cTn id="16" dur="500"/>
                                        <p:tgtEl>
                                          <p:spTgt spid="13347"/>
                                        </p:tgtEl>
                                      </p:cBhvr>
                                    </p:animEffect>
                                    <p:set>
                                      <p:cBhvr>
                                        <p:cTn id="17" dur="1" fill="hold">
                                          <p:stCondLst>
                                            <p:cond delay="499"/>
                                          </p:stCondLst>
                                        </p:cTn>
                                        <p:tgtEl>
                                          <p:spTgt spid="13347"/>
                                        </p:tgtEl>
                                        <p:attrNameLst>
                                          <p:attrName>style.visibility</p:attrName>
                                        </p:attrNameLst>
                                      </p:cBhvr>
                                      <p:to>
                                        <p:strVal val="hidden"/>
                                      </p:to>
                                    </p:set>
                                  </p:childTnLst>
                                </p:cTn>
                              </p:par>
                            </p:childTnLst>
                          </p:cTn>
                        </p:par>
                        <p:par>
                          <p:cTn id="18" fill="hold">
                            <p:stCondLst>
                              <p:cond delay="4500"/>
                            </p:stCondLst>
                            <p:childTnLst>
                              <p:par>
                                <p:cTn id="19" presetID="5" presetClass="entr" presetSubtype="10" fill="hold" nodeType="afterEffect">
                                  <p:stCondLst>
                                    <p:cond delay="1000"/>
                                  </p:stCondLst>
                                  <p:childTnLst>
                                    <p:set>
                                      <p:cBhvr>
                                        <p:cTn id="20" dur="1" fill="hold">
                                          <p:stCondLst>
                                            <p:cond delay="0"/>
                                          </p:stCondLst>
                                        </p:cTn>
                                        <p:tgtEl>
                                          <p:spTgt spid="13336"/>
                                        </p:tgtEl>
                                        <p:attrNameLst>
                                          <p:attrName>style.visibility</p:attrName>
                                        </p:attrNameLst>
                                      </p:cBhvr>
                                      <p:to>
                                        <p:strVal val="visible"/>
                                      </p:to>
                                    </p:set>
                                    <p:animEffect transition="in" filter="checkerboard(across)">
                                      <p:cBhvr>
                                        <p:cTn id="21" dur="500"/>
                                        <p:tgtEl>
                                          <p:spTgt spid="13336"/>
                                        </p:tgtEl>
                                      </p:cBhvr>
                                    </p:animEffect>
                                  </p:childTnLst>
                                </p:cTn>
                              </p:par>
                            </p:childTnLst>
                          </p:cTn>
                        </p:par>
                        <p:par>
                          <p:cTn id="22" fill="hold">
                            <p:stCondLst>
                              <p:cond delay="6000"/>
                            </p:stCondLst>
                            <p:childTnLst>
                              <p:par>
                                <p:cTn id="23" presetID="16" presetClass="entr" presetSubtype="26" fill="hold" grpId="0" nodeType="afterEffect">
                                  <p:stCondLst>
                                    <p:cond delay="0"/>
                                  </p:stCondLst>
                                  <p:childTnLst>
                                    <p:set>
                                      <p:cBhvr>
                                        <p:cTn id="24" dur="1" fill="hold">
                                          <p:stCondLst>
                                            <p:cond delay="0"/>
                                          </p:stCondLst>
                                        </p:cTn>
                                        <p:tgtEl>
                                          <p:spTgt spid="13335"/>
                                        </p:tgtEl>
                                        <p:attrNameLst>
                                          <p:attrName>style.visibility</p:attrName>
                                        </p:attrNameLst>
                                      </p:cBhvr>
                                      <p:to>
                                        <p:strVal val="visible"/>
                                      </p:to>
                                    </p:set>
                                    <p:animEffect transition="in" filter="barn(inHorizontal)">
                                      <p:cBhvr>
                                        <p:cTn id="25" dur="500"/>
                                        <p:tgtEl>
                                          <p:spTgt spid="13335"/>
                                        </p:tgtEl>
                                      </p:cBhvr>
                                    </p:animEffect>
                                  </p:childTnLst>
                                </p:cTn>
                              </p:par>
                            </p:childTnLst>
                          </p:cTn>
                        </p:par>
                        <p:par>
                          <p:cTn id="26" fill="hold">
                            <p:stCondLst>
                              <p:cond delay="6500"/>
                            </p:stCondLst>
                            <p:childTnLst>
                              <p:par>
                                <p:cTn id="27" presetID="4" presetClass="exit" presetSubtype="16" fill="hold" nodeType="afterEffect">
                                  <p:stCondLst>
                                    <p:cond delay="500"/>
                                  </p:stCondLst>
                                  <p:childTnLst>
                                    <p:animEffect transition="out" filter="box(in)">
                                      <p:cBhvr>
                                        <p:cTn id="28" dur="500"/>
                                        <p:tgtEl>
                                          <p:spTgt spid="13348"/>
                                        </p:tgtEl>
                                      </p:cBhvr>
                                    </p:animEffect>
                                    <p:set>
                                      <p:cBhvr>
                                        <p:cTn id="29" dur="1" fill="hold">
                                          <p:stCondLst>
                                            <p:cond delay="499"/>
                                          </p:stCondLst>
                                        </p:cTn>
                                        <p:tgtEl>
                                          <p:spTgt spid="13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grpSp>
        <p:nvGrpSpPr>
          <p:cNvPr id="17433" name="Group 25"/>
          <p:cNvGrpSpPr>
            <a:grpSpLocks/>
          </p:cNvGrpSpPr>
          <p:nvPr/>
        </p:nvGrpSpPr>
        <p:grpSpPr bwMode="auto">
          <a:xfrm>
            <a:off x="6629400" y="3657600"/>
            <a:ext cx="2514600" cy="3200400"/>
            <a:chOff x="4176" y="2304"/>
            <a:chExt cx="1584" cy="2016"/>
          </a:xfrm>
        </p:grpSpPr>
        <p:pic>
          <p:nvPicPr>
            <p:cNvPr id="17428" name="Picture 20" descr="Chong chong"/>
            <p:cNvPicPr>
              <a:picLocks noChangeAspect="1" noChangeArrowheads="1"/>
            </p:cNvPicPr>
            <p:nvPr/>
          </p:nvPicPr>
          <p:blipFill>
            <a:blip r:embed="rId2" cstate="print"/>
            <a:srcRect/>
            <a:stretch>
              <a:fillRect/>
            </a:stretch>
          </p:blipFill>
          <p:spPr bwMode="auto">
            <a:xfrm>
              <a:off x="4187" y="2304"/>
              <a:ext cx="1573" cy="2016"/>
            </a:xfrm>
            <a:prstGeom prst="rect">
              <a:avLst/>
            </a:prstGeom>
            <a:noFill/>
          </p:spPr>
        </p:pic>
        <p:pic>
          <p:nvPicPr>
            <p:cNvPr id="17429" name="Picture 21"/>
            <p:cNvPicPr>
              <a:picLocks noChangeAspect="1" noChangeArrowheads="1"/>
            </p:cNvPicPr>
            <p:nvPr/>
          </p:nvPicPr>
          <p:blipFill>
            <a:blip r:embed="rId3" cstate="print"/>
            <a:srcRect/>
            <a:stretch>
              <a:fillRect/>
            </a:stretch>
          </p:blipFill>
          <p:spPr bwMode="auto">
            <a:xfrm>
              <a:off x="4176" y="2678"/>
              <a:ext cx="572" cy="607"/>
            </a:xfrm>
            <a:prstGeom prst="rect">
              <a:avLst/>
            </a:prstGeom>
            <a:noFill/>
            <a:ln w="9525">
              <a:noFill/>
              <a:miter lim="800000"/>
              <a:headEnd/>
              <a:tailEnd/>
            </a:ln>
            <a:effectLst/>
          </p:spPr>
        </p:pic>
      </p:grpSp>
      <p:sp>
        <p:nvSpPr>
          <p:cNvPr id="16403" name="Rectangle 19"/>
          <p:cNvSpPr>
            <a:spLocks noChangeArrowheads="1"/>
          </p:cNvSpPr>
          <p:nvPr/>
        </p:nvSpPr>
        <p:spPr bwMode="auto">
          <a:xfrm>
            <a:off x="1828800" y="1843088"/>
            <a:ext cx="6019800" cy="762000"/>
          </a:xfrm>
          <a:prstGeom prst="rect">
            <a:avLst/>
          </a:prstGeom>
          <a:noFill/>
          <a:ln w="9525">
            <a:noFill/>
            <a:miter lim="800000"/>
            <a:headEnd/>
            <a:tailEnd/>
          </a:ln>
          <a:effectLst/>
        </p:spPr>
        <p:txBody>
          <a:bodyPr wrap="none" anchor="ctr"/>
          <a:lstStyle/>
          <a:p>
            <a:r>
              <a:rPr lang="en-US" sz="2800" i="1">
                <a:solidFill>
                  <a:srgbClr val="0000CC"/>
                </a:solidFill>
              </a:rPr>
              <a:t>-</a:t>
            </a:r>
            <a:r>
              <a:rPr lang="en-US" sz="2800">
                <a:solidFill>
                  <a:srgbClr val="0000CC"/>
                </a:solidFill>
                <a:latin typeface=".VnTime" pitchFamily="34" charset="0"/>
              </a:rPr>
              <a:t> </a:t>
            </a:r>
            <a:r>
              <a:rPr lang="en-US" sz="2800" i="1">
                <a:solidFill>
                  <a:srgbClr val="0000CC"/>
                </a:solidFill>
              </a:rPr>
              <a:t>Làm thế nào để chong chóng quay?</a:t>
            </a:r>
          </a:p>
        </p:txBody>
      </p:sp>
      <p:sp>
        <p:nvSpPr>
          <p:cNvPr id="16404" name="Rectangle 20"/>
          <p:cNvSpPr>
            <a:spLocks noChangeArrowheads="1"/>
          </p:cNvSpPr>
          <p:nvPr/>
        </p:nvSpPr>
        <p:spPr bwMode="auto">
          <a:xfrm>
            <a:off x="1828800" y="2528888"/>
            <a:ext cx="6248400" cy="685800"/>
          </a:xfrm>
          <a:prstGeom prst="rect">
            <a:avLst/>
          </a:prstGeom>
          <a:noFill/>
          <a:ln w="9525">
            <a:noFill/>
            <a:miter lim="800000"/>
            <a:headEnd/>
            <a:tailEnd/>
          </a:ln>
          <a:effectLst/>
        </p:spPr>
        <p:txBody>
          <a:bodyPr wrap="none" anchor="ctr"/>
          <a:lstStyle/>
          <a:p>
            <a:r>
              <a:rPr lang="en-US" sz="2800" i="1">
                <a:solidFill>
                  <a:srgbClr val="0000CC"/>
                </a:solidFill>
              </a:rPr>
              <a:t>-Làm thế nào để chong chóng </a:t>
            </a:r>
            <a:r>
              <a:rPr lang="en-US" sz="2800" i="1">
                <a:solidFill>
                  <a:schemeClr val="hlink"/>
                </a:solidFill>
              </a:rPr>
              <a:t>quay nhanh?</a:t>
            </a:r>
          </a:p>
        </p:txBody>
      </p:sp>
      <p:sp>
        <p:nvSpPr>
          <p:cNvPr id="16407" name="Rectangle 23"/>
          <p:cNvSpPr>
            <a:spLocks noChangeArrowheads="1"/>
          </p:cNvSpPr>
          <p:nvPr/>
        </p:nvSpPr>
        <p:spPr bwMode="auto">
          <a:xfrm>
            <a:off x="1828800" y="2986088"/>
            <a:ext cx="6477000" cy="762000"/>
          </a:xfrm>
          <a:prstGeom prst="rect">
            <a:avLst/>
          </a:prstGeom>
          <a:noFill/>
          <a:ln w="9525">
            <a:noFill/>
            <a:miter lim="800000"/>
            <a:headEnd/>
            <a:tailEnd/>
          </a:ln>
          <a:effectLst/>
        </p:spPr>
        <p:txBody>
          <a:bodyPr wrap="none" anchor="ctr"/>
          <a:lstStyle/>
          <a:p>
            <a:r>
              <a:rPr lang="en-US" sz="2800" i="1">
                <a:solidFill>
                  <a:srgbClr val="0000CC"/>
                </a:solidFill>
              </a:rPr>
              <a:t>-Làm thế nào để chong chóng </a:t>
            </a:r>
            <a:r>
              <a:rPr lang="en-US" sz="2800" i="1">
                <a:solidFill>
                  <a:srgbClr val="FF9900"/>
                </a:solidFill>
              </a:rPr>
              <a:t>quay chậm?</a:t>
            </a:r>
          </a:p>
        </p:txBody>
      </p:sp>
      <p:pic>
        <p:nvPicPr>
          <p:cNvPr id="17422" name="Picture 14"/>
          <p:cNvPicPr>
            <a:picLocks noChangeAspect="1" noChangeArrowheads="1"/>
          </p:cNvPicPr>
          <p:nvPr/>
        </p:nvPicPr>
        <p:blipFill>
          <a:blip r:embed="rId4" cstate="print"/>
          <a:srcRect/>
          <a:stretch>
            <a:fillRect/>
          </a:stretch>
        </p:blipFill>
        <p:spPr bwMode="auto">
          <a:xfrm>
            <a:off x="0" y="304800"/>
            <a:ext cx="1912938" cy="2362200"/>
          </a:xfrm>
          <a:prstGeom prst="rect">
            <a:avLst/>
          </a:prstGeom>
          <a:noFill/>
          <a:ln w="9525">
            <a:noFill/>
            <a:miter lim="800000"/>
            <a:headEnd/>
            <a:tailEnd/>
          </a:ln>
          <a:effectLst/>
        </p:spPr>
      </p:pic>
      <p:sp>
        <p:nvSpPr>
          <p:cNvPr id="17426" name="Text Box 18"/>
          <p:cNvSpPr txBox="1">
            <a:spLocks noChangeArrowheads="1"/>
          </p:cNvSpPr>
          <p:nvPr/>
        </p:nvSpPr>
        <p:spPr bwMode="auto">
          <a:xfrm>
            <a:off x="2286000" y="1462088"/>
            <a:ext cx="4114800" cy="519112"/>
          </a:xfrm>
          <a:prstGeom prst="rect">
            <a:avLst/>
          </a:prstGeom>
          <a:noFill/>
          <a:ln w="9525">
            <a:noFill/>
            <a:miter lim="800000"/>
            <a:headEnd/>
            <a:tailEnd/>
          </a:ln>
          <a:effectLst/>
        </p:spPr>
        <p:txBody>
          <a:bodyPr>
            <a:spAutoFit/>
          </a:bodyPr>
          <a:lstStyle/>
          <a:p>
            <a:pPr>
              <a:spcBef>
                <a:spcPct val="50000"/>
              </a:spcBef>
            </a:pPr>
            <a:r>
              <a:rPr lang="en-US" sz="2800" b="1" i="1">
                <a:solidFill>
                  <a:schemeClr val="bg2"/>
                </a:solidFill>
              </a:rPr>
              <a:t>Khi trời không có gió:</a:t>
            </a:r>
          </a:p>
        </p:txBody>
      </p:sp>
      <p:pic>
        <p:nvPicPr>
          <p:cNvPr id="17430" name="Picture 22" descr="Chong chong quay3"/>
          <p:cNvPicPr>
            <a:picLocks noChangeAspect="1" noChangeArrowheads="1"/>
          </p:cNvPicPr>
          <p:nvPr/>
        </p:nvPicPr>
        <p:blipFill>
          <a:blip r:embed="rId5" cstate="print"/>
          <a:srcRect/>
          <a:stretch>
            <a:fillRect/>
          </a:stretch>
        </p:blipFill>
        <p:spPr bwMode="auto">
          <a:xfrm>
            <a:off x="6629400" y="3667125"/>
            <a:ext cx="2514600" cy="3190875"/>
          </a:xfrm>
          <a:prstGeom prst="rect">
            <a:avLst/>
          </a:prstGeom>
          <a:noFill/>
        </p:spPr>
      </p:pic>
      <p:pic>
        <p:nvPicPr>
          <p:cNvPr id="17432" name="Picture 24" descr="Chong chong quay3"/>
          <p:cNvPicPr>
            <a:picLocks noChangeAspect="1" noChangeArrowheads="1"/>
          </p:cNvPicPr>
          <p:nvPr/>
        </p:nvPicPr>
        <p:blipFill>
          <a:blip r:embed="rId5" cstate="print"/>
          <a:srcRect/>
          <a:stretch>
            <a:fillRect/>
          </a:stretch>
        </p:blipFill>
        <p:spPr bwMode="auto">
          <a:xfrm>
            <a:off x="6629400" y="3581400"/>
            <a:ext cx="2514600" cy="3276600"/>
          </a:xfrm>
          <a:prstGeom prst="rect">
            <a:avLst/>
          </a:prstGeom>
          <a:noFill/>
        </p:spPr>
      </p:pic>
      <p:sp>
        <p:nvSpPr>
          <p:cNvPr id="17425" name="Text Box 17"/>
          <p:cNvSpPr txBox="1">
            <a:spLocks noChangeArrowheads="1"/>
          </p:cNvSpPr>
          <p:nvPr/>
        </p:nvSpPr>
        <p:spPr bwMode="auto">
          <a:xfrm>
            <a:off x="1828800" y="3595688"/>
            <a:ext cx="6096000" cy="519112"/>
          </a:xfrm>
          <a:prstGeom prst="rect">
            <a:avLst/>
          </a:prstGeom>
          <a:noFill/>
          <a:ln w="9525">
            <a:noFill/>
            <a:miter lim="800000"/>
            <a:headEnd/>
            <a:tailEnd/>
          </a:ln>
          <a:effectLst/>
        </p:spPr>
        <p:txBody>
          <a:bodyPr>
            <a:spAutoFit/>
          </a:bodyPr>
          <a:lstStyle/>
          <a:p>
            <a:pPr>
              <a:spcBef>
                <a:spcPct val="50000"/>
              </a:spcBef>
            </a:pPr>
            <a:r>
              <a:rPr lang="en-US" sz="2800" i="1">
                <a:solidFill>
                  <a:srgbClr val="0000CC"/>
                </a:solidFill>
              </a:rPr>
              <a:t>- Khi nào thì chong chóng  </a:t>
            </a:r>
            <a:r>
              <a:rPr lang="en-US" sz="2800" i="1">
                <a:solidFill>
                  <a:srgbClr val="660033"/>
                </a:solidFill>
              </a:rPr>
              <a:t>không quay?</a:t>
            </a:r>
          </a:p>
        </p:txBody>
      </p:sp>
      <p:grpSp>
        <p:nvGrpSpPr>
          <p:cNvPr id="17436" name="Group 28"/>
          <p:cNvGrpSpPr>
            <a:grpSpLocks/>
          </p:cNvGrpSpPr>
          <p:nvPr/>
        </p:nvGrpSpPr>
        <p:grpSpPr bwMode="auto">
          <a:xfrm>
            <a:off x="9144000" y="381000"/>
            <a:ext cx="3324225" cy="3248025"/>
            <a:chOff x="1584" y="2274"/>
            <a:chExt cx="2094" cy="2046"/>
          </a:xfrm>
        </p:grpSpPr>
        <p:pic>
          <p:nvPicPr>
            <p:cNvPr id="17434" name="Picture 26"/>
            <p:cNvPicPr>
              <a:picLocks noChangeAspect="1" noChangeArrowheads="1"/>
            </p:cNvPicPr>
            <p:nvPr/>
          </p:nvPicPr>
          <p:blipFill>
            <a:blip r:embed="rId6" cstate="print"/>
            <a:srcRect/>
            <a:stretch>
              <a:fillRect/>
            </a:stretch>
          </p:blipFill>
          <p:spPr bwMode="auto">
            <a:xfrm>
              <a:off x="1776" y="2274"/>
              <a:ext cx="1902" cy="2046"/>
            </a:xfrm>
            <a:prstGeom prst="rect">
              <a:avLst/>
            </a:prstGeom>
            <a:noFill/>
            <a:ln w="9525">
              <a:noFill/>
              <a:miter lim="800000"/>
              <a:headEnd/>
              <a:tailEnd/>
            </a:ln>
            <a:effectLst/>
          </p:spPr>
        </p:pic>
        <p:pic>
          <p:nvPicPr>
            <p:cNvPr id="17435" name="Picture 27"/>
            <p:cNvPicPr>
              <a:picLocks noChangeAspect="1" noChangeArrowheads="1"/>
            </p:cNvPicPr>
            <p:nvPr/>
          </p:nvPicPr>
          <p:blipFill>
            <a:blip r:embed="rId3" cstate="print"/>
            <a:srcRect/>
            <a:stretch>
              <a:fillRect/>
            </a:stretch>
          </p:blipFill>
          <p:spPr bwMode="auto">
            <a:xfrm>
              <a:off x="1584" y="2544"/>
              <a:ext cx="576" cy="576"/>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6"/>
                                        </p:tgtEl>
                                        <p:attrNameLst>
                                          <p:attrName>style.visibility</p:attrName>
                                        </p:attrNameLst>
                                      </p:cBhvr>
                                      <p:to>
                                        <p:strVal val="visible"/>
                                      </p:to>
                                    </p:set>
                                    <p:animEffect transition="in" filter="blinds(horizontal)">
                                      <p:cBhvr>
                                        <p:cTn id="7" dur="500"/>
                                        <p:tgtEl>
                                          <p:spTgt spid="1742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6403"/>
                                        </p:tgtEl>
                                        <p:attrNameLst>
                                          <p:attrName>style.visibility</p:attrName>
                                        </p:attrNameLst>
                                      </p:cBhvr>
                                      <p:to>
                                        <p:strVal val="visible"/>
                                      </p:to>
                                    </p:set>
                                    <p:anim calcmode="lin" valueType="num">
                                      <p:cBhvr>
                                        <p:cTn id="12" dur="500" fill="hold"/>
                                        <p:tgtEl>
                                          <p:spTgt spid="16403"/>
                                        </p:tgtEl>
                                        <p:attrNameLst>
                                          <p:attrName>ppt_x</p:attrName>
                                        </p:attrNameLst>
                                      </p:cBhvr>
                                      <p:tavLst>
                                        <p:tav tm="0">
                                          <p:val>
                                            <p:strVal val="#ppt_x-#ppt_w/2"/>
                                          </p:val>
                                        </p:tav>
                                        <p:tav tm="100000">
                                          <p:val>
                                            <p:strVal val="#ppt_x"/>
                                          </p:val>
                                        </p:tav>
                                      </p:tavLst>
                                    </p:anim>
                                    <p:anim calcmode="lin" valueType="num">
                                      <p:cBhvr>
                                        <p:cTn id="13" dur="500" fill="hold"/>
                                        <p:tgtEl>
                                          <p:spTgt spid="16403"/>
                                        </p:tgtEl>
                                        <p:attrNameLst>
                                          <p:attrName>ppt_y</p:attrName>
                                        </p:attrNameLst>
                                      </p:cBhvr>
                                      <p:tavLst>
                                        <p:tav tm="0">
                                          <p:val>
                                            <p:strVal val="#ppt_y"/>
                                          </p:val>
                                        </p:tav>
                                        <p:tav tm="100000">
                                          <p:val>
                                            <p:strVal val="#ppt_y"/>
                                          </p:val>
                                        </p:tav>
                                      </p:tavLst>
                                    </p:anim>
                                    <p:anim calcmode="lin" valueType="num">
                                      <p:cBhvr>
                                        <p:cTn id="14" dur="500" fill="hold"/>
                                        <p:tgtEl>
                                          <p:spTgt spid="16403"/>
                                        </p:tgtEl>
                                        <p:attrNameLst>
                                          <p:attrName>ppt_w</p:attrName>
                                        </p:attrNameLst>
                                      </p:cBhvr>
                                      <p:tavLst>
                                        <p:tav tm="0">
                                          <p:val>
                                            <p:fltVal val="0"/>
                                          </p:val>
                                        </p:tav>
                                        <p:tav tm="100000">
                                          <p:val>
                                            <p:strVal val="#ppt_w"/>
                                          </p:val>
                                        </p:tav>
                                      </p:tavLst>
                                    </p:anim>
                                    <p:anim calcmode="lin" valueType="num">
                                      <p:cBhvr>
                                        <p:cTn id="15" dur="500" fill="hold"/>
                                        <p:tgtEl>
                                          <p:spTgt spid="1640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7422"/>
                                        </p:tgtEl>
                                        <p:attrNameLst>
                                          <p:attrName>style.visibility</p:attrName>
                                        </p:attrNameLst>
                                      </p:cBhvr>
                                      <p:to>
                                        <p:strVal val="visible"/>
                                      </p:to>
                                    </p:set>
                                    <p:animEffect transition="in" filter="box(in)">
                                      <p:cBhvr>
                                        <p:cTn id="20" dur="500"/>
                                        <p:tgtEl>
                                          <p:spTgt spid="17422"/>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path" presetSubtype="0" accel="50000" decel="50000" fill="hold" nodeType="clickEffect">
                                  <p:stCondLst>
                                    <p:cond delay="0"/>
                                  </p:stCondLst>
                                  <p:childTnLst>
                                    <p:animMotion origin="layout" path="M -0.05417 3.33333E-6 L -0.70417 3.33333E-6 " pathEditMode="relative" rAng="0" ptsTypes="AA">
                                      <p:cBhvr>
                                        <p:cTn id="24" dur="2000" fill="hold"/>
                                        <p:tgtEl>
                                          <p:spTgt spid="17433"/>
                                        </p:tgtEl>
                                        <p:attrNameLst>
                                          <p:attrName>ppt_x</p:attrName>
                                          <p:attrName>ppt_y</p:attrName>
                                        </p:attrNameLst>
                                      </p:cBhvr>
                                      <p:rCtr x="-325" y="0"/>
                                    </p:animMotion>
                                  </p:childTnLst>
                                </p:cTn>
                              </p:par>
                              <p:par>
                                <p:cTn id="25" presetID="3" presetClass="exit" presetSubtype="10" fill="hold" nodeType="withEffect">
                                  <p:stCondLst>
                                    <p:cond delay="0"/>
                                  </p:stCondLst>
                                  <p:childTnLst>
                                    <p:animEffect transition="out" filter="blinds(horizontal)">
                                      <p:cBhvr>
                                        <p:cTn id="26" dur="500"/>
                                        <p:tgtEl>
                                          <p:spTgt spid="17430"/>
                                        </p:tgtEl>
                                      </p:cBhvr>
                                    </p:animEffect>
                                    <p:set>
                                      <p:cBhvr>
                                        <p:cTn id="27" dur="1" fill="hold">
                                          <p:stCondLst>
                                            <p:cond delay="499"/>
                                          </p:stCondLst>
                                        </p:cTn>
                                        <p:tgtEl>
                                          <p:spTgt spid="174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16404"/>
                                        </p:tgtEl>
                                        <p:attrNameLst>
                                          <p:attrName>style.visibility</p:attrName>
                                        </p:attrNameLst>
                                      </p:cBhvr>
                                      <p:to>
                                        <p:strVal val="visible"/>
                                      </p:to>
                                    </p:set>
                                    <p:anim calcmode="lin" valueType="num">
                                      <p:cBhvr additive="base">
                                        <p:cTn id="32" dur="500" fill="hold"/>
                                        <p:tgtEl>
                                          <p:spTgt spid="16404"/>
                                        </p:tgtEl>
                                        <p:attrNameLst>
                                          <p:attrName>ppt_x</p:attrName>
                                        </p:attrNameLst>
                                      </p:cBhvr>
                                      <p:tavLst>
                                        <p:tav tm="0">
                                          <p:val>
                                            <p:strVal val="1+#ppt_w/2"/>
                                          </p:val>
                                        </p:tav>
                                        <p:tav tm="100000">
                                          <p:val>
                                            <p:strVal val="#ppt_x"/>
                                          </p:val>
                                        </p:tav>
                                      </p:tavLst>
                                    </p:anim>
                                    <p:anim calcmode="lin" valueType="num">
                                      <p:cBhvr additive="base">
                                        <p:cTn id="33" dur="500" fill="hold"/>
                                        <p:tgtEl>
                                          <p:spTgt spid="1640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6" presetClass="path" presetSubtype="0" accel="50000" decel="50000" fill="hold" nodeType="clickEffect">
                                  <p:stCondLst>
                                    <p:cond delay="0"/>
                                  </p:stCondLst>
                                  <p:childTnLst>
                                    <p:animMotion origin="layout" path="M -0.14844 -0.14792 L -1.00677 0.4632 " pathEditMode="relative" rAng="0" ptsTypes="AA">
                                      <p:cBhvr>
                                        <p:cTn id="37" dur="2000" fill="hold"/>
                                        <p:tgtEl>
                                          <p:spTgt spid="17436"/>
                                        </p:tgtEl>
                                        <p:attrNameLst>
                                          <p:attrName>ppt_x</p:attrName>
                                          <p:attrName>ppt_y</p:attrName>
                                        </p:attrNameLst>
                                      </p:cBhvr>
                                      <p:rCtr x="-429" y="306"/>
                                    </p:animMotion>
                                  </p:childTnLst>
                                </p:cTn>
                              </p:par>
                              <p:par>
                                <p:cTn id="38" presetID="4" presetClass="exit" presetSubtype="16" fill="hold" nodeType="withEffect">
                                  <p:stCondLst>
                                    <p:cond delay="0"/>
                                  </p:stCondLst>
                                  <p:childTnLst>
                                    <p:animEffect transition="out" filter="box(in)">
                                      <p:cBhvr>
                                        <p:cTn id="39" dur="500"/>
                                        <p:tgtEl>
                                          <p:spTgt spid="17433"/>
                                        </p:tgtEl>
                                      </p:cBhvr>
                                    </p:animEffect>
                                    <p:set>
                                      <p:cBhvr>
                                        <p:cTn id="40" dur="1" fill="hold">
                                          <p:stCondLst>
                                            <p:cond delay="499"/>
                                          </p:stCondLst>
                                        </p:cTn>
                                        <p:tgtEl>
                                          <p:spTgt spid="1743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16407"/>
                                        </p:tgtEl>
                                        <p:attrNameLst>
                                          <p:attrName>style.visibility</p:attrName>
                                        </p:attrNameLst>
                                      </p:cBhvr>
                                      <p:to>
                                        <p:strVal val="visible"/>
                                      </p:to>
                                    </p:set>
                                    <p:anim calcmode="lin" valueType="num">
                                      <p:cBhvr additive="base">
                                        <p:cTn id="45" dur="500" fill="hold"/>
                                        <p:tgtEl>
                                          <p:spTgt spid="16407"/>
                                        </p:tgtEl>
                                        <p:attrNameLst>
                                          <p:attrName>ppt_x</p:attrName>
                                        </p:attrNameLst>
                                      </p:cBhvr>
                                      <p:tavLst>
                                        <p:tav tm="0">
                                          <p:val>
                                            <p:strVal val="0-#ppt_w/2"/>
                                          </p:val>
                                        </p:tav>
                                        <p:tav tm="100000">
                                          <p:val>
                                            <p:strVal val="#ppt_x"/>
                                          </p:val>
                                        </p:tav>
                                      </p:tavLst>
                                    </p:anim>
                                    <p:anim calcmode="lin" valueType="num">
                                      <p:cBhvr additive="base">
                                        <p:cTn id="46" dur="500" fill="hold"/>
                                        <p:tgtEl>
                                          <p:spTgt spid="1640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7425"/>
                                        </p:tgtEl>
                                        <p:attrNameLst>
                                          <p:attrName>style.visibility</p:attrName>
                                        </p:attrNameLst>
                                      </p:cBhvr>
                                      <p:to>
                                        <p:strVal val="visible"/>
                                      </p:to>
                                    </p:set>
                                    <p:animEffect transition="in" filter="blinds(horizontal)">
                                      <p:cBhvr>
                                        <p:cTn id="51" dur="500"/>
                                        <p:tgtEl>
                                          <p:spTgt spid="17425"/>
                                        </p:tgtEl>
                                      </p:cBhvr>
                                    </p:animEffect>
                                  </p:childTnLst>
                                </p:cTn>
                              </p:par>
                              <p:par>
                                <p:cTn id="52" presetID="3" presetClass="entr" presetSubtype="10" fill="hold" nodeType="withEffect">
                                  <p:stCondLst>
                                    <p:cond delay="0"/>
                                  </p:stCondLst>
                                  <p:childTnLst>
                                    <p:set>
                                      <p:cBhvr>
                                        <p:cTn id="53" dur="1" fill="hold">
                                          <p:stCondLst>
                                            <p:cond delay="0"/>
                                          </p:stCondLst>
                                        </p:cTn>
                                        <p:tgtEl>
                                          <p:spTgt spid="17432"/>
                                        </p:tgtEl>
                                        <p:attrNameLst>
                                          <p:attrName>style.visibility</p:attrName>
                                        </p:attrNameLst>
                                      </p:cBhvr>
                                      <p:to>
                                        <p:strVal val="visible"/>
                                      </p:to>
                                    </p:set>
                                    <p:animEffect transition="in" filter="blinds(horizontal)">
                                      <p:cBhvr>
                                        <p:cTn id="54" dur="500"/>
                                        <p:tgtEl>
                                          <p:spTgt spid="17432"/>
                                        </p:tgtEl>
                                      </p:cBhvr>
                                    </p:animEffect>
                                  </p:childTnLst>
                                </p:cTn>
                              </p:par>
                              <p:par>
                                <p:cTn id="55" presetID="4" presetClass="exit" presetSubtype="16" fill="hold" nodeType="withEffect">
                                  <p:stCondLst>
                                    <p:cond delay="0"/>
                                  </p:stCondLst>
                                  <p:childTnLst>
                                    <p:animEffect transition="out" filter="box(in)">
                                      <p:cBhvr>
                                        <p:cTn id="56" dur="500"/>
                                        <p:tgtEl>
                                          <p:spTgt spid="17436"/>
                                        </p:tgtEl>
                                      </p:cBhvr>
                                    </p:animEffect>
                                    <p:set>
                                      <p:cBhvr>
                                        <p:cTn id="57" dur="1" fill="hold">
                                          <p:stCondLst>
                                            <p:cond delay="499"/>
                                          </p:stCondLst>
                                        </p:cTn>
                                        <p:tgtEl>
                                          <p:spTgt spid="174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74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276600" y="623888"/>
            <a:ext cx="2514600" cy="457200"/>
          </a:xfrm>
          <a:prstGeom prst="rect">
            <a:avLst/>
          </a:prstGeom>
          <a:noFill/>
          <a:ln w="9525">
            <a:noFill/>
            <a:miter lim="800000"/>
            <a:headEnd/>
            <a:tailEnd/>
          </a:ln>
          <a:effectLst/>
        </p:spPr>
        <p:txBody>
          <a:bodyPr wrap="none" anchor="ctr"/>
          <a:lstStyle/>
          <a:p>
            <a:r>
              <a:rPr lang="en-US" sz="4000" b="1" i="1" u="sng">
                <a:solidFill>
                  <a:srgbClr val="CC00CC"/>
                </a:solidFill>
                <a:latin typeface=".VnTime" pitchFamily="34" charset="0"/>
              </a:rPr>
              <a:t>NhËn xÐt:</a:t>
            </a:r>
          </a:p>
        </p:txBody>
      </p:sp>
      <p:sp>
        <p:nvSpPr>
          <p:cNvPr id="17411" name="Rectangle 3"/>
          <p:cNvSpPr>
            <a:spLocks noChangeArrowheads="1"/>
          </p:cNvSpPr>
          <p:nvPr/>
        </p:nvSpPr>
        <p:spPr bwMode="auto">
          <a:xfrm>
            <a:off x="0" y="1309688"/>
            <a:ext cx="9144000" cy="1066800"/>
          </a:xfrm>
          <a:prstGeom prst="rect">
            <a:avLst/>
          </a:prstGeom>
          <a:noFill/>
          <a:ln w="9525">
            <a:noFill/>
            <a:miter lim="800000"/>
            <a:headEnd/>
            <a:tailEnd/>
          </a:ln>
          <a:effectLst/>
        </p:spPr>
        <p:txBody>
          <a:bodyPr wrap="none" anchor="ctr"/>
          <a:lstStyle/>
          <a:p>
            <a:r>
              <a:rPr lang="en-US" sz="2800" i="1">
                <a:solidFill>
                  <a:schemeClr val="bg2"/>
                </a:solidFill>
                <a:latin typeface=".VnTime" pitchFamily="34" charset="0"/>
              </a:rPr>
              <a:t>- </a:t>
            </a:r>
            <a:r>
              <a:rPr lang="en-US" sz="2800" b="1" i="1">
                <a:solidFill>
                  <a:schemeClr val="bg2"/>
                </a:solidFill>
                <a:latin typeface=".VnTime" pitchFamily="34" charset="0"/>
              </a:rPr>
              <a:t>CÇm chong chãng </a:t>
            </a:r>
            <a:r>
              <a:rPr lang="en-US" sz="2800" b="1" i="1">
                <a:solidFill>
                  <a:srgbClr val="9966FF"/>
                </a:solidFill>
                <a:latin typeface=".VnTime" pitchFamily="34" charset="0"/>
              </a:rPr>
              <a:t>ch¹y</a:t>
            </a:r>
            <a:r>
              <a:rPr lang="en-US" sz="2800" b="1" i="1">
                <a:solidFill>
                  <a:schemeClr val="bg2"/>
                </a:solidFill>
                <a:latin typeface=".VnTime" pitchFamily="34" charset="0"/>
              </a:rPr>
              <a:t>, </a:t>
            </a:r>
            <a:r>
              <a:rPr lang="en-US" sz="2800" b="1" i="1">
                <a:solidFill>
                  <a:srgbClr val="FF3300"/>
                </a:solidFill>
                <a:latin typeface=".VnTime" pitchFamily="34" charset="0"/>
              </a:rPr>
              <a:t>t¹o ra giã</a:t>
            </a:r>
            <a:r>
              <a:rPr lang="en-US" sz="2800" b="1" i="1">
                <a:solidFill>
                  <a:schemeClr val="bg2"/>
                </a:solidFill>
                <a:latin typeface=".VnTime" pitchFamily="34" charset="0"/>
              </a:rPr>
              <a:t> lµm chong chãng </a:t>
            </a:r>
            <a:r>
              <a:rPr lang="en-US" sz="2800" b="1" i="1">
                <a:solidFill>
                  <a:srgbClr val="D60093"/>
                </a:solidFill>
                <a:latin typeface=".VnTime" pitchFamily="34" charset="0"/>
              </a:rPr>
              <a:t>quay</a:t>
            </a:r>
            <a:r>
              <a:rPr lang="en-US" sz="2800" b="1" i="1">
                <a:solidFill>
                  <a:schemeClr val="bg2"/>
                </a:solidFill>
                <a:latin typeface=".VnTime" pitchFamily="34" charset="0"/>
              </a:rPr>
              <a:t>.</a:t>
            </a:r>
            <a:r>
              <a:rPr lang="en-US" sz="2800" i="1">
                <a:solidFill>
                  <a:schemeClr val="bg2"/>
                </a:solidFill>
                <a:latin typeface=".VnTime" pitchFamily="34" charset="0"/>
              </a:rPr>
              <a:t> </a:t>
            </a:r>
          </a:p>
        </p:txBody>
      </p:sp>
      <p:sp>
        <p:nvSpPr>
          <p:cNvPr id="17412" name="Rectangle 4"/>
          <p:cNvSpPr>
            <a:spLocks noChangeArrowheads="1"/>
          </p:cNvSpPr>
          <p:nvPr/>
        </p:nvSpPr>
        <p:spPr bwMode="auto">
          <a:xfrm>
            <a:off x="533400" y="2071688"/>
            <a:ext cx="8382000" cy="762000"/>
          </a:xfrm>
          <a:prstGeom prst="rect">
            <a:avLst/>
          </a:prstGeom>
          <a:noFill/>
          <a:ln w="9525">
            <a:noFill/>
            <a:miter lim="800000"/>
            <a:headEnd/>
            <a:tailEnd/>
          </a:ln>
          <a:effectLst/>
        </p:spPr>
        <p:txBody>
          <a:bodyPr wrap="none" anchor="ctr"/>
          <a:lstStyle/>
          <a:p>
            <a:r>
              <a:rPr lang="en-US" sz="2800" i="1">
                <a:solidFill>
                  <a:schemeClr val="bg2"/>
                </a:solidFill>
                <a:latin typeface=".VnTime" pitchFamily="34" charset="0"/>
              </a:rPr>
              <a:t>- </a:t>
            </a:r>
            <a:r>
              <a:rPr lang="en-US" sz="2800" b="1" i="1">
                <a:solidFill>
                  <a:schemeClr val="bg2"/>
                </a:solidFill>
                <a:latin typeface=".VnTime" pitchFamily="34" charset="0"/>
              </a:rPr>
              <a:t>Muèn chong chãng </a:t>
            </a:r>
            <a:r>
              <a:rPr lang="en-US" sz="2800" b="1" i="1">
                <a:solidFill>
                  <a:srgbClr val="D60093"/>
                </a:solidFill>
                <a:latin typeface=".VnTime" pitchFamily="34" charset="0"/>
              </a:rPr>
              <a:t>quay nhanh</a:t>
            </a:r>
            <a:r>
              <a:rPr lang="en-US" sz="2800" b="1" i="1">
                <a:solidFill>
                  <a:schemeClr val="bg2"/>
                </a:solidFill>
                <a:latin typeface=".VnTime" pitchFamily="34" charset="0"/>
              </a:rPr>
              <a:t> th× </a:t>
            </a:r>
            <a:r>
              <a:rPr lang="en-US" sz="2800" b="1" i="1">
                <a:solidFill>
                  <a:schemeClr val="bg2"/>
                </a:solidFill>
                <a:latin typeface="VNI-Times" pitchFamily="2" charset="0"/>
              </a:rPr>
              <a:t>phaûi </a:t>
            </a:r>
            <a:r>
              <a:rPr lang="en-US" sz="2800" b="1" i="1">
                <a:solidFill>
                  <a:srgbClr val="D60093"/>
                </a:solidFill>
                <a:latin typeface=".VnTime" pitchFamily="34" charset="0"/>
              </a:rPr>
              <a:t>ch</a:t>
            </a:r>
            <a:r>
              <a:rPr lang="en-US" sz="2800" b="1" i="1">
                <a:solidFill>
                  <a:srgbClr val="D60093"/>
                </a:solidFill>
                <a:latin typeface="VNI-Times" pitchFamily="2" charset="0"/>
              </a:rPr>
              <a:t>ạ</a:t>
            </a:r>
            <a:r>
              <a:rPr lang="en-US" sz="2800" b="1" i="1">
                <a:solidFill>
                  <a:srgbClr val="D60093"/>
                </a:solidFill>
                <a:latin typeface=".VnTime" pitchFamily="34" charset="0"/>
              </a:rPr>
              <a:t>y nhanh</a:t>
            </a:r>
            <a:r>
              <a:rPr lang="en-US" sz="2800" b="1" i="1">
                <a:solidFill>
                  <a:schemeClr val="bg2"/>
                </a:solidFill>
                <a:latin typeface=".VnTime" pitchFamily="34" charset="0"/>
              </a:rPr>
              <a:t>.</a:t>
            </a:r>
          </a:p>
        </p:txBody>
      </p:sp>
      <p:pic>
        <p:nvPicPr>
          <p:cNvPr id="20497" name="Picture 17" descr="Chong chong quay3"/>
          <p:cNvPicPr>
            <a:picLocks noChangeAspect="1" noChangeArrowheads="1"/>
          </p:cNvPicPr>
          <p:nvPr/>
        </p:nvPicPr>
        <p:blipFill>
          <a:blip r:embed="rId2" cstate="print"/>
          <a:srcRect/>
          <a:stretch>
            <a:fillRect/>
          </a:stretch>
        </p:blipFill>
        <p:spPr bwMode="auto">
          <a:xfrm>
            <a:off x="6553200" y="4724400"/>
            <a:ext cx="2057400" cy="2133600"/>
          </a:xfrm>
          <a:prstGeom prst="rect">
            <a:avLst/>
          </a:prstGeom>
          <a:noFill/>
        </p:spPr>
      </p:pic>
      <p:sp>
        <p:nvSpPr>
          <p:cNvPr id="17413" name="Rectangle 5"/>
          <p:cNvSpPr>
            <a:spLocks noChangeArrowheads="1"/>
          </p:cNvSpPr>
          <p:nvPr/>
        </p:nvSpPr>
        <p:spPr bwMode="auto">
          <a:xfrm>
            <a:off x="1447800" y="2681288"/>
            <a:ext cx="7162800" cy="838200"/>
          </a:xfrm>
          <a:prstGeom prst="rect">
            <a:avLst/>
          </a:prstGeom>
          <a:noFill/>
          <a:ln w="9525">
            <a:noFill/>
            <a:miter lim="800000"/>
            <a:headEnd/>
            <a:tailEnd/>
          </a:ln>
          <a:effectLst/>
        </p:spPr>
        <p:txBody>
          <a:bodyPr wrap="none" anchor="ctr"/>
          <a:lstStyle/>
          <a:p>
            <a:r>
              <a:rPr lang="en-US" sz="2800" b="1" i="1">
                <a:solidFill>
                  <a:schemeClr val="bg2"/>
                </a:solidFill>
                <a:latin typeface=".VnTime" pitchFamily="34" charset="0"/>
              </a:rPr>
              <a:t>- Muèn chong chãng </a:t>
            </a:r>
            <a:r>
              <a:rPr lang="en-US" sz="2800" b="1" i="1">
                <a:solidFill>
                  <a:srgbClr val="9966FF"/>
                </a:solidFill>
                <a:latin typeface=".VnTime" pitchFamily="34" charset="0"/>
              </a:rPr>
              <a:t>quay chËm</a:t>
            </a:r>
            <a:r>
              <a:rPr lang="en-US" sz="2800" b="1" i="1">
                <a:solidFill>
                  <a:schemeClr val="bg2"/>
                </a:solidFill>
                <a:latin typeface=".VnTime" pitchFamily="34" charset="0"/>
              </a:rPr>
              <a:t> t</a:t>
            </a:r>
            <a:r>
              <a:rPr lang="en-US" sz="2800" b="1" i="1">
                <a:solidFill>
                  <a:schemeClr val="bg2"/>
                </a:solidFill>
              </a:rPr>
              <a:t>hì</a:t>
            </a:r>
            <a:r>
              <a:rPr lang="en-US" sz="2800" b="1" i="1">
                <a:solidFill>
                  <a:schemeClr val="bg2"/>
                </a:solidFill>
                <a:latin typeface=".VnTime" pitchFamily="34" charset="0"/>
              </a:rPr>
              <a:t> ta </a:t>
            </a:r>
            <a:r>
              <a:rPr lang="en-US" sz="2800" b="1" i="1">
                <a:solidFill>
                  <a:srgbClr val="9966FF"/>
                </a:solidFill>
              </a:rPr>
              <a:t>chạy chậm</a:t>
            </a:r>
            <a:r>
              <a:rPr lang="en-US" sz="2800" b="1" i="1">
                <a:solidFill>
                  <a:schemeClr val="bg2"/>
                </a:solidFill>
                <a:latin typeface=".VnTime" pitchFamily="34" charset="0"/>
              </a:rPr>
              <a:t>.</a:t>
            </a:r>
          </a:p>
        </p:txBody>
      </p:sp>
      <p:sp>
        <p:nvSpPr>
          <p:cNvPr id="20496" name="Text Box 16"/>
          <p:cNvSpPr txBox="1">
            <a:spLocks noChangeArrowheads="1"/>
          </p:cNvSpPr>
          <p:nvPr/>
        </p:nvSpPr>
        <p:spPr bwMode="auto">
          <a:xfrm>
            <a:off x="1981200" y="3443288"/>
            <a:ext cx="7162800" cy="519112"/>
          </a:xfrm>
          <a:prstGeom prst="rect">
            <a:avLst/>
          </a:prstGeom>
          <a:noFill/>
          <a:ln w="9525">
            <a:noFill/>
            <a:miter lim="800000"/>
            <a:headEnd/>
            <a:tailEnd/>
          </a:ln>
          <a:effectLst/>
        </p:spPr>
        <p:txBody>
          <a:bodyPr>
            <a:spAutoFit/>
          </a:bodyPr>
          <a:lstStyle/>
          <a:p>
            <a:pPr>
              <a:spcBef>
                <a:spcPct val="50000"/>
              </a:spcBef>
            </a:pPr>
            <a:r>
              <a:rPr lang="en-US" sz="2400" b="1" i="1">
                <a:solidFill>
                  <a:schemeClr val="bg2"/>
                </a:solidFill>
                <a:latin typeface="Tahoma" pitchFamily="34" charset="0"/>
              </a:rPr>
              <a:t>- </a:t>
            </a:r>
            <a:r>
              <a:rPr lang="en-US" sz="2800" b="1" i="1">
                <a:solidFill>
                  <a:srgbClr val="9966FF"/>
                </a:solidFill>
              </a:rPr>
              <a:t>Không có gió</a:t>
            </a:r>
            <a:r>
              <a:rPr lang="en-US" sz="2800" b="1" i="1">
                <a:solidFill>
                  <a:schemeClr val="bg2"/>
                </a:solidFill>
              </a:rPr>
              <a:t> thì chong chóng </a:t>
            </a:r>
            <a:r>
              <a:rPr lang="en-US" sz="2800" b="1" i="1">
                <a:solidFill>
                  <a:srgbClr val="9966FF"/>
                </a:solidFill>
              </a:rPr>
              <a:t>không quay</a:t>
            </a:r>
            <a:r>
              <a:rPr lang="en-US" sz="2000" b="1">
                <a:solidFill>
                  <a:schemeClr val="bg2"/>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410"/>
                                        </p:tgtEl>
                                        <p:attrNameLst>
                                          <p:attrName>style.visibility</p:attrName>
                                        </p:attrNameLst>
                                      </p:cBhvr>
                                      <p:to>
                                        <p:strVal val="visible"/>
                                      </p:to>
                                    </p:set>
                                    <p:anim calcmode="discrete" valueType="clr">
                                      <p:cBhvr override="childStyle">
                                        <p:cTn id="7" dur="80"/>
                                        <p:tgtEl>
                                          <p:spTgt spid="174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gtEl>
                                        <p:attrNameLst>
                                          <p:attrName>fillcolor</p:attrName>
                                        </p:attrNameLst>
                                      </p:cBhvr>
                                      <p:tavLst>
                                        <p:tav tm="0">
                                          <p:val>
                                            <p:clrVal>
                                              <a:schemeClr val="accent2"/>
                                            </p:clrVal>
                                          </p:val>
                                        </p:tav>
                                        <p:tav tm="50000">
                                          <p:val>
                                            <p:clrVal>
                                              <a:schemeClr val="hlink"/>
                                            </p:clrVal>
                                          </p:val>
                                        </p:tav>
                                      </p:tavLst>
                                    </p:anim>
                                    <p:set>
                                      <p:cBhvr>
                                        <p:cTn id="9" dur="80"/>
                                        <p:tgtEl>
                                          <p:spTgt spid="174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checkerboard(across)">
                                      <p:cBhvr>
                                        <p:cTn id="14" dur="500"/>
                                        <p:tgtEl>
                                          <p:spTgt spid="17411"/>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wedge">
                                      <p:cBhvr>
                                        <p:cTn id="19" dur="2000"/>
                                        <p:tgtEl>
                                          <p:spTgt spid="17412"/>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7413"/>
                                        </p:tgtEl>
                                        <p:attrNameLst>
                                          <p:attrName>style.visibility</p:attrName>
                                        </p:attrNameLst>
                                      </p:cBhvr>
                                      <p:to>
                                        <p:strVal val="visible"/>
                                      </p:to>
                                    </p:set>
                                    <p:anim calcmode="lin" valueType="num">
                                      <p:cBhvr additive="base">
                                        <p:cTn id="24" dur="2000" fill="hold"/>
                                        <p:tgtEl>
                                          <p:spTgt spid="17413"/>
                                        </p:tgtEl>
                                        <p:attrNameLst>
                                          <p:attrName>ppt_x</p:attrName>
                                        </p:attrNameLst>
                                      </p:cBhvr>
                                      <p:tavLst>
                                        <p:tav tm="0">
                                          <p:val>
                                            <p:strVal val="#ppt_x"/>
                                          </p:val>
                                        </p:tav>
                                        <p:tav tm="100000">
                                          <p:val>
                                            <p:strVal val="#ppt_x"/>
                                          </p:val>
                                        </p:tav>
                                      </p:tavLst>
                                    </p:anim>
                                    <p:anim calcmode="lin" valueType="num">
                                      <p:cBhvr additive="base">
                                        <p:cTn id="25" dur="20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496"/>
                                        </p:tgtEl>
                                        <p:attrNameLst>
                                          <p:attrName>style.visibility</p:attrName>
                                        </p:attrNameLst>
                                      </p:cBhvr>
                                      <p:to>
                                        <p:strVal val="visible"/>
                                      </p:to>
                                    </p:set>
                                    <p:animEffect transition="in" filter="fade">
                                      <p:cBhvr>
                                        <p:cTn id="30" dur="2000"/>
                                        <p:tgtEl>
                                          <p:spTgt spid="20496"/>
                                        </p:tgtEl>
                                      </p:cBhvr>
                                    </p:animEffect>
                                  </p:childTnLst>
                                </p:cTn>
                              </p:par>
                              <p:par>
                                <p:cTn id="31" presetID="3" presetClass="entr" presetSubtype="10" fill="hold" nodeType="withEffect">
                                  <p:stCondLst>
                                    <p:cond delay="0"/>
                                  </p:stCondLst>
                                  <p:childTnLst>
                                    <p:set>
                                      <p:cBhvr>
                                        <p:cTn id="32" dur="1" fill="hold">
                                          <p:stCondLst>
                                            <p:cond delay="0"/>
                                          </p:stCondLst>
                                        </p:cTn>
                                        <p:tgtEl>
                                          <p:spTgt spid="20497"/>
                                        </p:tgtEl>
                                        <p:attrNameLst>
                                          <p:attrName>style.visibility</p:attrName>
                                        </p:attrNameLst>
                                      </p:cBhvr>
                                      <p:to>
                                        <p:strVal val="visible"/>
                                      </p:to>
                                    </p:set>
                                    <p:animEffect transition="in" filter="blinds(horizontal)">
                                      <p:cBhvr>
                                        <p:cTn id="33" dur="20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P spid="204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0" y="0"/>
            <a:ext cx="2971800" cy="1384300"/>
          </a:xfrm>
        </p:spPr>
        <p:txBody>
          <a:bodyPr/>
          <a:lstStyle/>
          <a:p>
            <a:r>
              <a:rPr lang="en-US" sz="4800" b="1" i="1" u="sng">
                <a:solidFill>
                  <a:srgbClr val="FF3300"/>
                </a:solidFill>
              </a:rPr>
              <a:t>Kết luận:</a:t>
            </a:r>
          </a:p>
        </p:txBody>
      </p:sp>
      <p:pic>
        <p:nvPicPr>
          <p:cNvPr id="76804" name="Picture 4" descr="j0282860"/>
          <p:cNvPicPr>
            <a:picLocks noChangeAspect="1" noChangeArrowheads="1" noCrop="1"/>
          </p:cNvPicPr>
          <p:nvPr/>
        </p:nvPicPr>
        <p:blipFill>
          <a:blip r:embed="rId2" cstate="print"/>
          <a:srcRect/>
          <a:stretch>
            <a:fillRect/>
          </a:stretch>
        </p:blipFill>
        <p:spPr bwMode="auto">
          <a:xfrm>
            <a:off x="0" y="0"/>
            <a:ext cx="3124200" cy="6858000"/>
          </a:xfrm>
          <a:prstGeom prst="rect">
            <a:avLst/>
          </a:prstGeom>
          <a:noFill/>
        </p:spPr>
      </p:pic>
      <p:sp>
        <p:nvSpPr>
          <p:cNvPr id="76803" name="Rectangle 3"/>
          <p:cNvSpPr>
            <a:spLocks noGrp="1" noChangeArrowheads="1"/>
          </p:cNvSpPr>
          <p:nvPr>
            <p:ph type="body" idx="1"/>
          </p:nvPr>
        </p:nvSpPr>
        <p:spPr>
          <a:xfrm>
            <a:off x="3276600" y="1371600"/>
            <a:ext cx="5486400" cy="5486400"/>
          </a:xfrm>
        </p:spPr>
        <p:txBody>
          <a:bodyPr/>
          <a:lstStyle/>
          <a:p>
            <a:pPr algn="ctr">
              <a:buFontTx/>
              <a:buNone/>
            </a:pPr>
            <a:r>
              <a:rPr lang="en-US" sz="4800">
                <a:solidFill>
                  <a:schemeClr val="bg2"/>
                </a:solidFill>
                <a:latin typeface="Times New Roman" pitchFamily="18" charset="0"/>
              </a:rPr>
              <a:t>Khi có gió thổi sẽ làm chong chóng quay. Không khí có ở quanh ta nên khi không khí chuyển động thì sẽ</a:t>
            </a:r>
            <a:r>
              <a:rPr lang="en-US">
                <a:solidFill>
                  <a:schemeClr val="bg2"/>
                </a:solidFill>
                <a:latin typeface="Times New Roman" pitchFamily="18" charset="0"/>
              </a:rPr>
              <a:t> </a:t>
            </a:r>
            <a:r>
              <a:rPr lang="en-US" sz="4800">
                <a:solidFill>
                  <a:schemeClr val="bg2"/>
                </a:solidFill>
                <a:latin typeface="Times New Roman" pitchFamily="18" charset="0"/>
              </a:rPr>
              <a:t>tạo ra gió.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500"/>
                                        <p:tgtEl>
                                          <p:spTgt spid="7680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6804"/>
                                        </p:tgtEl>
                                        <p:attrNameLst>
                                          <p:attrName>style.visibility</p:attrName>
                                        </p:attrNameLst>
                                      </p:cBhvr>
                                      <p:to>
                                        <p:strVal val="visible"/>
                                      </p:to>
                                    </p:set>
                                    <p:animEffect transition="in" filter="box(in)">
                                      <p:cBhvr>
                                        <p:cTn id="11" dur="500"/>
                                        <p:tgtEl>
                                          <p:spTgt spid="76804"/>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76803">
                                            <p:txEl>
                                              <p:pRg st="0" end="0"/>
                                            </p:txEl>
                                          </p:spTgt>
                                        </p:tgtEl>
                                        <p:attrNameLst>
                                          <p:attrName>style.visibility</p:attrName>
                                        </p:attrNameLst>
                                      </p:cBhvr>
                                      <p:to>
                                        <p:strVal val="visible"/>
                                      </p:to>
                                    </p:set>
                                    <p:animEffect transition="in" filter="box(in)">
                                      <p:cBhvr>
                                        <p:cTn id="14" dur="500"/>
                                        <p:tgtEl>
                                          <p:spTgt spid="76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962"/>
  <p:tag name="VIOLETTITLE" val="Tại sao có gió"/>
  <p:tag name="VIOLETLESSON" val="35"/>
  <p:tag name="VIOLETCATID" val="8048925"/>
  <p:tag name="VIOLETSUBJECT" val="Khoa học 4"/>
  <p:tag name="VIOLETAUTHORID" val="2775304"/>
  <p:tag name="VIOLETAUTHORNAME" val="Trần Thanh Tổng"/>
  <p:tag name="VIOLETAUTHORAVATAR" val="2/775/304/avatar.jpg"/>
  <p:tag name="VIOLETAUTHORADDRESS" val=" - Hậu Giang"/>
  <p:tag name="VIOLETAUTHORHOMEPAGE" val="http://violet.vn/t2tong"/>
  <p:tag name="VIOLETDATE" val="2011-12-28 12:49:26"/>
  <p:tag name="VIOLETHIT" val="160"/>
  <p:tag name="VIOLETLIKE" val="0"/>
</p:tagLst>
</file>

<file path=ppt/theme/theme1.xml><?xml version="1.0" encoding="utf-8"?>
<a:theme xmlns:a="http://schemas.openxmlformats.org/drawingml/2006/main" name="Ocean">
  <a:themeElements>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FFFF99"/>
        </a:dk2>
        <a:lt2>
          <a:srgbClr val="FFFFFF"/>
        </a:lt2>
        <a:accent1>
          <a:srgbClr val="33CCCC"/>
        </a:accent1>
        <a:accent2>
          <a:srgbClr val="00C600"/>
        </a:accent2>
        <a:accent3>
          <a:srgbClr val="FFFF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4902</TotalTime>
  <Words>862</Words>
  <Application>Microsoft Office PowerPoint</Application>
  <PresentationFormat>On-screen Show (4:3)</PresentationFormat>
  <Paragraphs>102</Paragraphs>
  <Slides>26</Slides>
  <Notes>1</Notes>
  <HiddenSlides>0</HiddenSlides>
  <MMClips>1</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26</vt:i4>
      </vt:variant>
    </vt:vector>
  </HeadingPairs>
  <TitlesOfParts>
    <vt:vector size="46" baseType="lpstr">
      <vt:lpstr>Times New Roman</vt:lpstr>
      <vt:lpstr>Tahoma</vt:lpstr>
      <vt:lpstr>Arial</vt:lpstr>
      <vt:lpstr>Wingdings</vt:lpstr>
      <vt:lpstr>.VnTime</vt:lpstr>
      <vt:lpstr>.VnTimeH</vt:lpstr>
      <vt:lpstr>.VnAristoteH</vt:lpstr>
      <vt:lpstr>.VnCommercial Script</vt:lpstr>
      <vt:lpstr>.VnBodoni</vt:lpstr>
      <vt:lpstr>.VnLucida sans</vt:lpstr>
      <vt:lpstr>.VnLinus</vt:lpstr>
      <vt:lpstr>VNI-Times</vt:lpstr>
      <vt:lpstr>SVNhelvetica H</vt:lpstr>
      <vt:lpstr>.VnUniverseH</vt:lpstr>
      <vt:lpstr>.VnLinusH</vt:lpstr>
      <vt:lpstr>.VnCourier New</vt:lpstr>
      <vt:lpstr>.VnArabiaH</vt:lpstr>
      <vt:lpstr>.VnArabia</vt:lpstr>
      <vt:lpstr>.VnBahamasBH</vt:lpstr>
      <vt:lpstr>Ocean</vt:lpstr>
      <vt:lpstr>Slide 1</vt:lpstr>
      <vt:lpstr>Slide 2</vt:lpstr>
      <vt:lpstr>Slide 3</vt:lpstr>
      <vt:lpstr>    Nhôø ñaâu laù caây lay ñoäng?  Diều bay?</vt:lpstr>
      <vt:lpstr>Slide 5</vt:lpstr>
      <vt:lpstr>Slide 6</vt:lpstr>
      <vt:lpstr>Slide 7</vt:lpstr>
      <vt:lpstr>Slide 8</vt:lpstr>
      <vt:lpstr>Kết luận:</vt:lpstr>
      <vt:lpstr>Hoạt động 2:</vt:lpstr>
      <vt:lpstr>Slide 11</vt:lpstr>
      <vt:lpstr>Slide 12</vt:lpstr>
      <vt:lpstr>Slide 13</vt:lpstr>
      <vt:lpstr>Slide 14</vt:lpstr>
      <vt:lpstr>KÕt luËn :</vt:lpstr>
      <vt:lpstr>Slide 16</vt:lpstr>
      <vt:lpstr>Hoạt động 3:  Sự chuyển động không khí trong tự nhiên. </vt:lpstr>
      <vt:lpstr>                  Kết luận :</vt:lpstr>
      <vt:lpstr>Slide 19</vt:lpstr>
      <vt:lpstr>Giã trong tù nhiªn</vt:lpstr>
      <vt:lpstr>øng dông cña giã tù nhiªn ®èi víi ®êi sèng con ng­êi?</vt:lpstr>
      <vt:lpstr>øng dông cña giã tù nhiªn ®èi víi ®êi sèng con ng­êi:</vt:lpstr>
      <vt:lpstr>Ứng dụng của gió trong tự nhiên đối với đời sống con người:</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Së gi¸o dôc ®µo t¹o quËn hai bµ tr­ng **********</dc:title>
  <dc:creator>huy</dc:creator>
  <cp:lastModifiedBy>Administrator</cp:lastModifiedBy>
  <cp:revision>156</cp:revision>
  <dcterms:created xsi:type="dcterms:W3CDTF">2000-03-02T12:24:53Z</dcterms:created>
  <dcterms:modified xsi:type="dcterms:W3CDTF">2017-01-06T07:52:47Z</dcterms:modified>
</cp:coreProperties>
</file>